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59" r:id="rId2"/>
    <p:sldId id="511" r:id="rId3"/>
    <p:sldId id="512" r:id="rId4"/>
    <p:sldId id="347" r:id="rId5"/>
    <p:sldId id="348" r:id="rId6"/>
    <p:sldId id="349" r:id="rId7"/>
    <p:sldId id="513" r:id="rId8"/>
    <p:sldId id="515" r:id="rId9"/>
    <p:sldId id="351" r:id="rId10"/>
    <p:sldId id="352" r:id="rId11"/>
    <p:sldId id="355" r:id="rId12"/>
    <p:sldId id="356" r:id="rId13"/>
    <p:sldId id="357" r:id="rId14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0" autoAdjust="0"/>
    <p:restoredTop sz="65506" autoAdjust="0"/>
  </p:normalViewPr>
  <p:slideViewPr>
    <p:cSldViewPr snapToGrid="0" snapToObjects="1">
      <p:cViewPr>
        <p:scale>
          <a:sx n="51" d="100"/>
          <a:sy n="51" d="100"/>
        </p:scale>
        <p:origin x="-15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10" d="100"/>
        <a:sy n="210" d="100"/>
      </p:scale>
      <p:origin x="0" y="76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hyperlink" Target="http://localhost:8080/" TargetMode="Externa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hyperlink" Target="http://localhost:8080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95E674-7074-40DA-A53C-8F754D7CD7F7}" type="doc">
      <dgm:prSet loTypeId="urn:microsoft.com/office/officeart/2009/layout/CircleArrowProcess" loCatId="process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175A4BA-BC49-43B7-B55C-5B1471E8BD3A}">
      <dgm:prSet phldrT="[Text]" custT="1"/>
      <dgm:spPr/>
      <dgm:t>
        <a:bodyPr/>
        <a:lstStyle/>
        <a:p>
          <a:r>
            <a:rPr lang="en-GB" sz="2000" dirty="0" smtClean="0"/>
            <a:t>Modularity, allows configuration to be handled on a feature level</a:t>
          </a:r>
          <a:endParaRPr lang="en-GB" sz="2000" dirty="0"/>
        </a:p>
      </dgm:t>
    </dgm:pt>
    <dgm:pt modelId="{F8EF1FAA-7AA9-4F0D-A885-75C0AE480404}" type="parTrans" cxnId="{3AF39F6F-119A-4A8B-8B25-0C21D246467D}">
      <dgm:prSet/>
      <dgm:spPr/>
      <dgm:t>
        <a:bodyPr/>
        <a:lstStyle/>
        <a:p>
          <a:endParaRPr lang="en-GB"/>
        </a:p>
      </dgm:t>
    </dgm:pt>
    <dgm:pt modelId="{0D5B7A0C-7989-425F-A448-46E72C72270B}" type="sibTrans" cxnId="{3AF39F6F-119A-4A8B-8B25-0C21D246467D}">
      <dgm:prSet/>
      <dgm:spPr/>
      <dgm:t>
        <a:bodyPr/>
        <a:lstStyle/>
        <a:p>
          <a:endParaRPr lang="en-GB"/>
        </a:p>
      </dgm:t>
    </dgm:pt>
    <dgm:pt modelId="{A62F7D4E-B689-433B-856D-6B84F6BE0587}">
      <dgm:prSet phldrT="[Text]" custT="1"/>
      <dgm:spPr/>
      <dgm:t>
        <a:bodyPr/>
        <a:lstStyle/>
        <a:p>
          <a:r>
            <a:rPr lang="en-GB" sz="2000" dirty="0" smtClean="0"/>
            <a:t>Easy to activate/deactivate features</a:t>
          </a:r>
          <a:endParaRPr lang="en-GB" sz="2000" dirty="0"/>
        </a:p>
      </dgm:t>
    </dgm:pt>
    <dgm:pt modelId="{7EF69198-2B8A-4747-8BD9-68DCE20A5C1A}" type="parTrans" cxnId="{657BFF7C-3345-4492-BB56-C7B0475B8D85}">
      <dgm:prSet/>
      <dgm:spPr/>
      <dgm:t>
        <a:bodyPr/>
        <a:lstStyle/>
        <a:p>
          <a:endParaRPr lang="en-GB"/>
        </a:p>
      </dgm:t>
    </dgm:pt>
    <dgm:pt modelId="{57A88B3C-06EE-4BC9-8EB1-E4BD3D30B4BB}" type="sibTrans" cxnId="{657BFF7C-3345-4492-BB56-C7B0475B8D85}">
      <dgm:prSet/>
      <dgm:spPr/>
      <dgm:t>
        <a:bodyPr/>
        <a:lstStyle/>
        <a:p>
          <a:endParaRPr lang="en-GB"/>
        </a:p>
      </dgm:t>
    </dgm:pt>
    <dgm:pt modelId="{A6D4E0B6-CD07-44B5-BD1E-B1672675B30E}">
      <dgm:prSet custT="1"/>
      <dgm:spPr/>
      <dgm:t>
        <a:bodyPr/>
        <a:lstStyle/>
        <a:p>
          <a:r>
            <a:rPr lang="en-GB" sz="2000" dirty="0" smtClean="0"/>
            <a:t>Easy to deploy and upgrade</a:t>
          </a:r>
          <a:endParaRPr lang="en-GB" sz="2000" dirty="0"/>
        </a:p>
      </dgm:t>
    </dgm:pt>
    <dgm:pt modelId="{6277FAEC-D4B0-48DD-A81D-CF0E7D99F2A9}" type="parTrans" cxnId="{7D9B0A17-8ED6-4683-BC34-86376145B1CF}">
      <dgm:prSet/>
      <dgm:spPr/>
      <dgm:t>
        <a:bodyPr/>
        <a:lstStyle/>
        <a:p>
          <a:endParaRPr lang="en-GB"/>
        </a:p>
      </dgm:t>
    </dgm:pt>
    <dgm:pt modelId="{7BF165B8-21AF-4C90-A352-E7D7D7EDA4C6}" type="sibTrans" cxnId="{7D9B0A17-8ED6-4683-BC34-86376145B1CF}">
      <dgm:prSet/>
      <dgm:spPr/>
      <dgm:t>
        <a:bodyPr/>
        <a:lstStyle/>
        <a:p>
          <a:endParaRPr lang="en-GB"/>
        </a:p>
      </dgm:t>
    </dgm:pt>
    <dgm:pt modelId="{549B29C5-7AA5-490E-B997-6A12B9538531}">
      <dgm:prSet phldrT="[Text]" custT="1"/>
      <dgm:spPr/>
      <dgm:t>
        <a:bodyPr/>
        <a:lstStyle/>
        <a:p>
          <a:r>
            <a:rPr lang="en-GB" sz="2000" dirty="0" smtClean="0"/>
            <a:t>Advantages of implementing features in Blades</a:t>
          </a:r>
          <a:endParaRPr lang="en-GB" sz="2000" dirty="0"/>
        </a:p>
      </dgm:t>
    </dgm:pt>
    <dgm:pt modelId="{FE7FE1E2-D91D-49B3-94FF-C64EE28C47A6}" type="parTrans" cxnId="{21DE3D5B-EA83-4081-8EB7-60123CD31EEA}">
      <dgm:prSet/>
      <dgm:spPr/>
      <dgm:t>
        <a:bodyPr/>
        <a:lstStyle/>
        <a:p>
          <a:endParaRPr lang="en-GB"/>
        </a:p>
      </dgm:t>
    </dgm:pt>
    <dgm:pt modelId="{09CE527A-59C2-412E-B4FE-11F86195939F}" type="sibTrans" cxnId="{21DE3D5B-EA83-4081-8EB7-60123CD31EEA}">
      <dgm:prSet/>
      <dgm:spPr/>
      <dgm:t>
        <a:bodyPr/>
        <a:lstStyle/>
        <a:p>
          <a:endParaRPr lang="en-GB"/>
        </a:p>
      </dgm:t>
    </dgm:pt>
    <dgm:pt modelId="{FFE9D195-63B9-4E09-A431-F4388ACFC829}">
      <dgm:prSet phldrT="[Text]" custT="1"/>
      <dgm:spPr/>
      <dgm:t>
        <a:bodyPr/>
        <a:lstStyle/>
        <a:p>
          <a:endParaRPr lang="en-GB" sz="2000" dirty="0"/>
        </a:p>
      </dgm:t>
    </dgm:pt>
    <dgm:pt modelId="{EA273195-0C67-40DB-81A3-DF84AE8234D3}" type="parTrans" cxnId="{24CF9C20-7439-4111-AD5A-0B6759AD2AFA}">
      <dgm:prSet/>
      <dgm:spPr/>
      <dgm:t>
        <a:bodyPr/>
        <a:lstStyle/>
        <a:p>
          <a:endParaRPr lang="en-GB"/>
        </a:p>
      </dgm:t>
    </dgm:pt>
    <dgm:pt modelId="{36450AC1-FDB0-4C69-8AE6-FE0DDFDA69C3}" type="sibTrans" cxnId="{24CF9C20-7439-4111-AD5A-0B6759AD2AFA}">
      <dgm:prSet/>
      <dgm:spPr/>
      <dgm:t>
        <a:bodyPr/>
        <a:lstStyle/>
        <a:p>
          <a:endParaRPr lang="en-GB"/>
        </a:p>
      </dgm:t>
    </dgm:pt>
    <dgm:pt modelId="{96CE3766-0F07-4271-B9AA-C6BF3F4F8B43}">
      <dgm:prSet custT="1"/>
      <dgm:spPr/>
      <dgm:t>
        <a:bodyPr/>
        <a:lstStyle/>
        <a:p>
          <a:endParaRPr lang="en-GB" sz="2000" dirty="0"/>
        </a:p>
      </dgm:t>
    </dgm:pt>
    <dgm:pt modelId="{68DD7E4B-4337-45F3-8B09-CB0D638C13DA}" type="parTrans" cxnId="{32283BD3-6EF1-4086-A4A1-3346256D49E5}">
      <dgm:prSet/>
      <dgm:spPr/>
      <dgm:t>
        <a:bodyPr/>
        <a:lstStyle/>
        <a:p>
          <a:endParaRPr lang="en-GB"/>
        </a:p>
      </dgm:t>
    </dgm:pt>
    <dgm:pt modelId="{34DA73D2-70BD-4D37-897D-1971E5BAC544}" type="sibTrans" cxnId="{32283BD3-6EF1-4086-A4A1-3346256D49E5}">
      <dgm:prSet/>
      <dgm:spPr/>
      <dgm:t>
        <a:bodyPr/>
        <a:lstStyle/>
        <a:p>
          <a:endParaRPr lang="en-GB"/>
        </a:p>
      </dgm:t>
    </dgm:pt>
    <dgm:pt modelId="{1E31749B-0F5E-4FB4-BFD7-FB2A33FE30B0}" type="pres">
      <dgm:prSet presAssocID="{CF95E674-7074-40DA-A53C-8F754D7CD7F7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5A8356BF-D08C-4B42-811B-AC1EEECA4893}" type="pres">
      <dgm:prSet presAssocID="{549B29C5-7AA5-490E-B997-6A12B9538531}" presName="Accent1" presStyleCnt="0"/>
      <dgm:spPr/>
      <dgm:t>
        <a:bodyPr/>
        <a:lstStyle/>
        <a:p>
          <a:endParaRPr lang="en-GB"/>
        </a:p>
      </dgm:t>
    </dgm:pt>
    <dgm:pt modelId="{A820D9AA-A33C-41E2-983F-275E9C476CD9}" type="pres">
      <dgm:prSet presAssocID="{549B29C5-7AA5-490E-B997-6A12B9538531}" presName="Accent" presStyleLbl="node1" presStyleIdx="0" presStyleCnt="1" custLinFactNeighborX="-14131"/>
      <dgm:spPr/>
      <dgm:t>
        <a:bodyPr/>
        <a:lstStyle/>
        <a:p>
          <a:endParaRPr lang="en-GB"/>
        </a:p>
      </dgm:t>
    </dgm:pt>
    <dgm:pt modelId="{DC031EE3-BC6E-4A20-930A-15A625C4FFE6}" type="pres">
      <dgm:prSet presAssocID="{549B29C5-7AA5-490E-B997-6A12B9538531}" presName="Child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1C4C85-27B1-47F7-B394-8111BAA17758}" type="pres">
      <dgm:prSet presAssocID="{549B29C5-7AA5-490E-B997-6A12B9538531}" presName="Parent1" presStyleLbl="revTx" presStyleIdx="1" presStyleCnt="2" custLinFactNeighborX="-2485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AF39F6F-119A-4A8B-8B25-0C21D246467D}" srcId="{549B29C5-7AA5-490E-B997-6A12B9538531}" destId="{5175A4BA-BC49-43B7-B55C-5B1471E8BD3A}" srcOrd="0" destOrd="0" parTransId="{F8EF1FAA-7AA9-4F0D-A885-75C0AE480404}" sibTransId="{0D5B7A0C-7989-425F-A448-46E72C72270B}"/>
    <dgm:cxn modelId="{24CF9C20-7439-4111-AD5A-0B6759AD2AFA}" srcId="{549B29C5-7AA5-490E-B997-6A12B9538531}" destId="{FFE9D195-63B9-4E09-A431-F4388ACFC829}" srcOrd="1" destOrd="0" parTransId="{EA273195-0C67-40DB-81A3-DF84AE8234D3}" sibTransId="{36450AC1-FDB0-4C69-8AE6-FE0DDFDA69C3}"/>
    <dgm:cxn modelId="{7D9B0A17-8ED6-4683-BC34-86376145B1CF}" srcId="{549B29C5-7AA5-490E-B997-6A12B9538531}" destId="{A6D4E0B6-CD07-44B5-BD1E-B1672675B30E}" srcOrd="2" destOrd="0" parTransId="{6277FAEC-D4B0-48DD-A81D-CF0E7D99F2A9}" sibTransId="{7BF165B8-21AF-4C90-A352-E7D7D7EDA4C6}"/>
    <dgm:cxn modelId="{00E38B45-4E82-41B4-87C3-FCC520DDF2C4}" type="presOf" srcId="{CF95E674-7074-40DA-A53C-8F754D7CD7F7}" destId="{1E31749B-0F5E-4FB4-BFD7-FB2A33FE30B0}" srcOrd="0" destOrd="0" presId="urn:microsoft.com/office/officeart/2009/layout/CircleArrowProcess"/>
    <dgm:cxn modelId="{FE76811E-541D-4308-B67B-E25FBD17E45A}" type="presOf" srcId="{A6D4E0B6-CD07-44B5-BD1E-B1672675B30E}" destId="{DC031EE3-BC6E-4A20-930A-15A625C4FFE6}" srcOrd="0" destOrd="2" presId="urn:microsoft.com/office/officeart/2009/layout/CircleArrowProcess"/>
    <dgm:cxn modelId="{464683AE-3970-461B-9CF8-D508DEF5790F}" type="presOf" srcId="{96CE3766-0F07-4271-B9AA-C6BF3F4F8B43}" destId="{DC031EE3-BC6E-4A20-930A-15A625C4FFE6}" srcOrd="0" destOrd="3" presId="urn:microsoft.com/office/officeart/2009/layout/CircleArrowProcess"/>
    <dgm:cxn modelId="{32283BD3-6EF1-4086-A4A1-3346256D49E5}" srcId="{549B29C5-7AA5-490E-B997-6A12B9538531}" destId="{96CE3766-0F07-4271-B9AA-C6BF3F4F8B43}" srcOrd="3" destOrd="0" parTransId="{68DD7E4B-4337-45F3-8B09-CB0D638C13DA}" sibTransId="{34DA73D2-70BD-4D37-897D-1971E5BAC544}"/>
    <dgm:cxn modelId="{657BFF7C-3345-4492-BB56-C7B0475B8D85}" srcId="{549B29C5-7AA5-490E-B997-6A12B9538531}" destId="{A62F7D4E-B689-433B-856D-6B84F6BE0587}" srcOrd="4" destOrd="0" parTransId="{7EF69198-2B8A-4747-8BD9-68DCE20A5C1A}" sibTransId="{57A88B3C-06EE-4BC9-8EB1-E4BD3D30B4BB}"/>
    <dgm:cxn modelId="{9BC77745-D8CC-42CC-A9C3-B53F30D50D1E}" type="presOf" srcId="{A62F7D4E-B689-433B-856D-6B84F6BE0587}" destId="{DC031EE3-BC6E-4A20-930A-15A625C4FFE6}" srcOrd="0" destOrd="4" presId="urn:microsoft.com/office/officeart/2009/layout/CircleArrowProcess"/>
    <dgm:cxn modelId="{21DE3D5B-EA83-4081-8EB7-60123CD31EEA}" srcId="{CF95E674-7074-40DA-A53C-8F754D7CD7F7}" destId="{549B29C5-7AA5-490E-B997-6A12B9538531}" srcOrd="0" destOrd="0" parTransId="{FE7FE1E2-D91D-49B3-94FF-C64EE28C47A6}" sibTransId="{09CE527A-59C2-412E-B4FE-11F86195939F}"/>
    <dgm:cxn modelId="{4358ECDA-8F98-4F0A-ACA3-66152F7472A6}" type="presOf" srcId="{5175A4BA-BC49-43B7-B55C-5B1471E8BD3A}" destId="{DC031EE3-BC6E-4A20-930A-15A625C4FFE6}" srcOrd="0" destOrd="0" presId="urn:microsoft.com/office/officeart/2009/layout/CircleArrowProcess"/>
    <dgm:cxn modelId="{40DB7421-A570-4E61-ADA8-0BC182A7C43E}" type="presOf" srcId="{549B29C5-7AA5-490E-B997-6A12B9538531}" destId="{CC1C4C85-27B1-47F7-B394-8111BAA17758}" srcOrd="0" destOrd="0" presId="urn:microsoft.com/office/officeart/2009/layout/CircleArrowProcess"/>
    <dgm:cxn modelId="{913742F8-001E-4274-80CF-B746BCDF3B0C}" type="presOf" srcId="{FFE9D195-63B9-4E09-A431-F4388ACFC829}" destId="{DC031EE3-BC6E-4A20-930A-15A625C4FFE6}" srcOrd="0" destOrd="1" presId="urn:microsoft.com/office/officeart/2009/layout/CircleArrowProcess"/>
    <dgm:cxn modelId="{3ACE50EC-8B22-4C05-968C-DAC0EF9A7A18}" type="presParOf" srcId="{1E31749B-0F5E-4FB4-BFD7-FB2A33FE30B0}" destId="{5A8356BF-D08C-4B42-811B-AC1EEECA4893}" srcOrd="0" destOrd="0" presId="urn:microsoft.com/office/officeart/2009/layout/CircleArrowProcess"/>
    <dgm:cxn modelId="{5D39AF0E-D3AE-47A8-B114-0B4DAC9FC60F}" type="presParOf" srcId="{5A8356BF-D08C-4B42-811B-AC1EEECA4893}" destId="{A820D9AA-A33C-41E2-983F-275E9C476CD9}" srcOrd="0" destOrd="0" presId="urn:microsoft.com/office/officeart/2009/layout/CircleArrowProcess"/>
    <dgm:cxn modelId="{69378408-853F-4E73-BF06-92D9E830019E}" type="presParOf" srcId="{1E31749B-0F5E-4FB4-BFD7-FB2A33FE30B0}" destId="{DC031EE3-BC6E-4A20-930A-15A625C4FFE6}" srcOrd="1" destOrd="0" presId="urn:microsoft.com/office/officeart/2009/layout/CircleArrowProcess"/>
    <dgm:cxn modelId="{9938B4AB-DDD0-4163-9F3A-11B8D902A45C}" type="presParOf" srcId="{1E31749B-0F5E-4FB4-BFD7-FB2A33FE30B0}" destId="{CC1C4C85-27B1-47F7-B394-8111BAA17758}" srcOrd="2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FF28A33D-AC58-4497-84CA-18A2C3788D0F}">
      <dgm:prSet phldrT="[Text]" custT="1"/>
      <dgm:spPr/>
      <dgm:t>
        <a:bodyPr/>
        <a:lstStyle/>
        <a:p>
          <a:r>
            <a:rPr lang="en-GB" sz="1600" dirty="0" smtClean="0"/>
            <a:t>It can be useful for the Liberator to log at a Debug level</a:t>
          </a:r>
          <a:r>
            <a:rPr lang="en-GB" sz="1400" dirty="0" smtClean="0"/>
            <a:t>:</a:t>
          </a:r>
          <a:endParaRPr lang="en-GB" sz="1400" dirty="0"/>
        </a:p>
      </dgm:t>
    </dgm:pt>
    <dgm:pt modelId="{EB010A09-0448-49F1-8CAD-682E0B4376BB}" type="parTrans" cxnId="{50327D53-6A99-4478-AAEA-3B7BB880E9C4}">
      <dgm:prSet/>
      <dgm:spPr/>
      <dgm:t>
        <a:bodyPr/>
        <a:lstStyle/>
        <a:p>
          <a:endParaRPr lang="en-GB"/>
        </a:p>
      </dgm:t>
    </dgm:pt>
    <dgm:pt modelId="{CC3B1FCB-57B7-4214-8919-410A6735C56A}" type="sibTrans" cxnId="{50327D53-6A99-4478-AAEA-3B7BB880E9C4}">
      <dgm:prSet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b="0" dirty="0" smtClean="0"/>
            <a:t>The default in the Framework is INFO - </a:t>
          </a:r>
          <a:r>
            <a:rPr lang="en-GB" sz="1400" dirty="0" smtClean="0"/>
            <a:t>Check the Liberator event log for the DEBUG string</a:t>
          </a:r>
          <a:endParaRPr lang="en-GB" sz="1400" b="1" dirty="0" smtClean="0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472602C8-CA54-40A9-8555-70B65EA28F73}">
      <dgm:prSet custT="1"/>
      <dgm:spPr/>
      <dgm:t>
        <a:bodyPr/>
        <a:lstStyle/>
        <a:p>
          <a:r>
            <a:rPr lang="en-GB" sz="1400" b="0" dirty="0" smtClean="0"/>
            <a:t>To change this - Update the log-level configuration in the file global_config/overrides/servers/Liberator/</a:t>
          </a:r>
          <a:r>
            <a:rPr lang="en-GB" sz="1400" b="0" dirty="0" err="1" smtClean="0"/>
            <a:t>etc</a:t>
          </a:r>
          <a:r>
            <a:rPr lang="en-GB" sz="1400" b="0" dirty="0" smtClean="0"/>
            <a:t>/</a:t>
          </a:r>
          <a:r>
            <a:rPr lang="en-GB" sz="1400" b="0" dirty="0" err="1" smtClean="0"/>
            <a:t>rttpd.conf</a:t>
          </a:r>
          <a:endParaRPr lang="en-GB" sz="1400" b="1" dirty="0" smtClean="0"/>
        </a:p>
      </dgm:t>
    </dgm:pt>
    <dgm:pt modelId="{C4306826-4A99-4690-8D97-D84A6B85F3EE}" type="parTrans" cxnId="{37ADDF25-629C-470D-A941-DBA77AEAD8EA}">
      <dgm:prSet/>
      <dgm:spPr/>
      <dgm:t>
        <a:bodyPr/>
        <a:lstStyle/>
        <a:p>
          <a:endParaRPr lang="en-GB"/>
        </a:p>
      </dgm:t>
    </dgm:pt>
    <dgm:pt modelId="{B3E4C40B-C24A-4C27-BCE7-145A67B64F8A}" type="sibTrans" cxnId="{37ADDF25-629C-470D-A941-DBA77AEAD8EA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0" dirty="0" smtClean="0"/>
            <a:t> Start the framework and check Liberator event log for the DEBUG string</a:t>
          </a:r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C1BB364E-1096-42E2-A16C-ED7D405925E9}">
      <dgm:prSet phldrT="[Text]" custT="1"/>
      <dgm:spPr/>
      <dgm:t>
        <a:bodyPr/>
        <a:lstStyle/>
        <a:p>
          <a:endParaRPr lang="en-GB" sz="1400" dirty="0"/>
        </a:p>
      </dgm:t>
    </dgm:pt>
    <dgm:pt modelId="{90B61D0E-77F5-4A44-8307-B66DF2FE2C41}" type="parTrans" cxnId="{E7AC06CA-F4A4-42E3-94C6-A8AA8611A036}">
      <dgm:prSet/>
      <dgm:spPr/>
      <dgm:t>
        <a:bodyPr/>
        <a:lstStyle/>
        <a:p>
          <a:endParaRPr lang="en-GB"/>
        </a:p>
      </dgm:t>
    </dgm:pt>
    <dgm:pt modelId="{BC6B9083-6D3C-43E8-BFC5-BE14188FE911}" type="sibTrans" cxnId="{E7AC06CA-F4A4-42E3-94C6-A8AA8611A036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6F9EC10-39B2-4294-9F09-C1CC12866295}" type="pres">
      <dgm:prSet presAssocID="{12636DEF-DD0B-4D37-9B84-278F003553FA}" presName="boxAndChildren" presStyleCnt="0"/>
      <dgm:spPr/>
    </dgm:pt>
    <dgm:pt modelId="{CC3FCBDB-870F-44CA-9E08-34E90EB99F4F}" type="pres">
      <dgm:prSet presAssocID="{12636DEF-DD0B-4D37-9B84-278F003553FA}" presName="parentTextBox" presStyleLbl="node1" presStyleIdx="0" presStyleCnt="4"/>
      <dgm:spPr/>
      <dgm:t>
        <a:bodyPr/>
        <a:lstStyle/>
        <a:p>
          <a:endParaRPr lang="en-GB"/>
        </a:p>
      </dgm:t>
    </dgm:pt>
    <dgm:pt modelId="{4DFA76A6-5F0D-4C1A-8477-B4DA097620AA}" type="pres">
      <dgm:prSet presAssocID="{B3E4C40B-C24A-4C27-BCE7-145A67B64F8A}" presName="sp" presStyleCnt="0"/>
      <dgm:spPr/>
    </dgm:pt>
    <dgm:pt modelId="{C8E6446E-B5E5-4DE4-954F-BFBA9BFB6845}" type="pres">
      <dgm:prSet presAssocID="{472602C8-CA54-40A9-8555-70B65EA28F73}" presName="arrowAndChildren" presStyleCnt="0"/>
      <dgm:spPr/>
    </dgm:pt>
    <dgm:pt modelId="{A58FD876-B609-45AB-ACE4-B310EF456751}" type="pres">
      <dgm:prSet presAssocID="{472602C8-CA54-40A9-8555-70B65EA28F73}" presName="parentTextArrow" presStyleLbl="node1" presStyleIdx="1" presStyleCnt="4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2" presStyleCnt="4"/>
      <dgm:spPr/>
      <dgm:t>
        <a:bodyPr/>
        <a:lstStyle/>
        <a:p>
          <a:endParaRPr lang="en-GB"/>
        </a:p>
      </dgm:t>
    </dgm:pt>
    <dgm:pt modelId="{890942B1-B1BA-4570-9AB0-F6F736E2C687}" type="pres">
      <dgm:prSet presAssocID="{CC3B1FCB-57B7-4214-8919-410A6735C56A}" presName="sp" presStyleCnt="0"/>
      <dgm:spPr/>
    </dgm:pt>
    <dgm:pt modelId="{35E13C50-39F3-4F3F-8386-2E544E6B6FF8}" type="pres">
      <dgm:prSet presAssocID="{FF28A33D-AC58-4497-84CA-18A2C3788D0F}" presName="arrowAndChildren" presStyleCnt="0"/>
      <dgm:spPr/>
    </dgm:pt>
    <dgm:pt modelId="{26EEA25C-9641-4244-91D8-3E2247BBCED2}" type="pres">
      <dgm:prSet presAssocID="{FF28A33D-AC58-4497-84CA-18A2C3788D0F}" presName="parentTextArrow" presStyleLbl="node1" presStyleIdx="2" presStyleCnt="4"/>
      <dgm:spPr/>
      <dgm:t>
        <a:bodyPr/>
        <a:lstStyle/>
        <a:p>
          <a:endParaRPr lang="en-GB"/>
        </a:p>
      </dgm:t>
    </dgm:pt>
    <dgm:pt modelId="{846E556B-B8D2-4800-854D-BA11EB39DE54}" type="pres">
      <dgm:prSet presAssocID="{FF28A33D-AC58-4497-84CA-18A2C3788D0F}" presName="arrow" presStyleLbl="node1" presStyleIdx="3" presStyleCnt="4"/>
      <dgm:spPr/>
      <dgm:t>
        <a:bodyPr/>
        <a:lstStyle/>
        <a:p>
          <a:endParaRPr lang="en-GB"/>
        </a:p>
      </dgm:t>
    </dgm:pt>
    <dgm:pt modelId="{4DBCE4F8-84EB-4082-B1ED-B318B054D1AB}" type="pres">
      <dgm:prSet presAssocID="{FF28A33D-AC58-4497-84CA-18A2C3788D0F}" presName="descendantArrow" presStyleCnt="0"/>
      <dgm:spPr/>
    </dgm:pt>
    <dgm:pt modelId="{9A097D03-064F-4888-8F82-894F9EBC3821}" type="pres">
      <dgm:prSet presAssocID="{C1BB364E-1096-42E2-A16C-ED7D405925E9}" presName="childTextArrow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B4D2BA3-792D-460C-B29C-36D94F55E97A}" type="presOf" srcId="{C1BB364E-1096-42E2-A16C-ED7D405925E9}" destId="{9A097D03-064F-4888-8F82-894F9EBC3821}" srcOrd="0" destOrd="0" presId="urn:microsoft.com/office/officeart/2005/8/layout/process4"/>
    <dgm:cxn modelId="{1A086F3D-15AC-45A4-A5AE-9167A0B7BA0F}" type="presOf" srcId="{472602C8-CA54-40A9-8555-70B65EA28F73}" destId="{A58FD876-B609-45AB-ACE4-B310EF456751}" srcOrd="0" destOrd="0" presId="urn:microsoft.com/office/officeart/2005/8/layout/process4"/>
    <dgm:cxn modelId="{4C624640-B616-4F46-B675-A67DF7BEA62C}" type="presOf" srcId="{DAFDCCE1-C6A4-431D-90CC-5F8A087A1BAC}" destId="{95D3A656-92C6-4736-8E95-7FD1DA7F25D2}" srcOrd="0" destOrd="0" presId="urn:microsoft.com/office/officeart/2005/8/layout/process4"/>
    <dgm:cxn modelId="{717B16D0-2B4E-4A40-894C-292337A2C323}" srcId="{DAFDCCE1-C6A4-431D-90CC-5F8A087A1BAC}" destId="{2DA52980-6A27-49BA-8B77-B697F3969B13}" srcOrd="1" destOrd="0" parTransId="{300CCD35-DD6D-4049-AD3A-AB7E4662D177}" sibTransId="{7C0A52F1-D64D-43D8-9A64-C357818EDE9D}"/>
    <dgm:cxn modelId="{4883FD8A-0F86-4A97-8260-C6DADD2ECAEB}" type="presOf" srcId="{FF28A33D-AC58-4497-84CA-18A2C3788D0F}" destId="{26EEA25C-9641-4244-91D8-3E2247BBCED2}" srcOrd="0" destOrd="0" presId="urn:microsoft.com/office/officeart/2005/8/layout/process4"/>
    <dgm:cxn modelId="{F9CFA225-FC73-4CBC-9609-4E93AE9F07F6}" type="presOf" srcId="{2DA52980-6A27-49BA-8B77-B697F3969B13}" destId="{7C659590-2083-46A6-88A1-1EE87B2B23CF}" srcOrd="0" destOrd="0" presId="urn:microsoft.com/office/officeart/2005/8/layout/process4"/>
    <dgm:cxn modelId="{37ADDF25-629C-470D-A941-DBA77AEAD8EA}" srcId="{DAFDCCE1-C6A4-431D-90CC-5F8A087A1BAC}" destId="{472602C8-CA54-40A9-8555-70B65EA28F73}" srcOrd="2" destOrd="0" parTransId="{C4306826-4A99-4690-8D97-D84A6B85F3EE}" sibTransId="{B3E4C40B-C24A-4C27-BCE7-145A67B64F8A}"/>
    <dgm:cxn modelId="{E3966FD0-7E2F-4AB5-AE81-DDE77F8FD728}" type="presOf" srcId="{FF28A33D-AC58-4497-84CA-18A2C3788D0F}" destId="{846E556B-B8D2-4800-854D-BA11EB39DE54}" srcOrd="1" destOrd="0" presId="urn:microsoft.com/office/officeart/2005/8/layout/process4"/>
    <dgm:cxn modelId="{E7AC06CA-F4A4-42E3-94C6-A8AA8611A036}" srcId="{FF28A33D-AC58-4497-84CA-18A2C3788D0F}" destId="{C1BB364E-1096-42E2-A16C-ED7D405925E9}" srcOrd="0" destOrd="0" parTransId="{90B61D0E-77F5-4A44-8307-B66DF2FE2C41}" sibTransId="{BC6B9083-6D3C-43E8-BFC5-BE14188FE911}"/>
    <dgm:cxn modelId="{2466CF45-37F1-410A-99DE-3582DA229FBF}" type="presOf" srcId="{12636DEF-DD0B-4D37-9B84-278F003553FA}" destId="{CC3FCBDB-870F-44CA-9E08-34E90EB99F4F}" srcOrd="0" destOrd="0" presId="urn:microsoft.com/office/officeart/2005/8/layout/process4"/>
    <dgm:cxn modelId="{50327D53-6A99-4478-AAEA-3B7BB880E9C4}" srcId="{DAFDCCE1-C6A4-431D-90CC-5F8A087A1BAC}" destId="{FF28A33D-AC58-4497-84CA-18A2C3788D0F}" srcOrd="0" destOrd="0" parTransId="{EB010A09-0448-49F1-8CAD-682E0B4376BB}" sibTransId="{CC3B1FCB-57B7-4214-8919-410A6735C56A}"/>
    <dgm:cxn modelId="{14E15470-7E91-4900-A962-0392098F8877}" srcId="{DAFDCCE1-C6A4-431D-90CC-5F8A087A1BAC}" destId="{12636DEF-DD0B-4D37-9B84-278F003553FA}" srcOrd="3" destOrd="0" parTransId="{974B3A01-B907-4D18-80BD-391E6359BBC2}" sibTransId="{51AE4873-BB77-48FE-842D-1EA2C3E49F13}"/>
    <dgm:cxn modelId="{E73D1877-C3EF-47A4-A47D-CF3EEB3F1AED}" type="presParOf" srcId="{95D3A656-92C6-4736-8E95-7FD1DA7F25D2}" destId="{26F9EC10-39B2-4294-9F09-C1CC12866295}" srcOrd="0" destOrd="0" presId="urn:microsoft.com/office/officeart/2005/8/layout/process4"/>
    <dgm:cxn modelId="{2ED4DE11-1FE4-41D4-A0B2-49FB6E67BC58}" type="presParOf" srcId="{26F9EC10-39B2-4294-9F09-C1CC12866295}" destId="{CC3FCBDB-870F-44CA-9E08-34E90EB99F4F}" srcOrd="0" destOrd="0" presId="urn:microsoft.com/office/officeart/2005/8/layout/process4"/>
    <dgm:cxn modelId="{A53893C0-470C-4E15-BAAA-2A67A9389EDC}" type="presParOf" srcId="{95D3A656-92C6-4736-8E95-7FD1DA7F25D2}" destId="{4DFA76A6-5F0D-4C1A-8477-B4DA097620AA}" srcOrd="1" destOrd="0" presId="urn:microsoft.com/office/officeart/2005/8/layout/process4"/>
    <dgm:cxn modelId="{D04B4731-A6E7-4DCD-B881-65A8F95DF9A3}" type="presParOf" srcId="{95D3A656-92C6-4736-8E95-7FD1DA7F25D2}" destId="{C8E6446E-B5E5-4DE4-954F-BFBA9BFB6845}" srcOrd="2" destOrd="0" presId="urn:microsoft.com/office/officeart/2005/8/layout/process4"/>
    <dgm:cxn modelId="{D124FB20-3A62-4674-B3AD-4B52AA04958F}" type="presParOf" srcId="{C8E6446E-B5E5-4DE4-954F-BFBA9BFB6845}" destId="{A58FD876-B609-45AB-ACE4-B310EF456751}" srcOrd="0" destOrd="0" presId="urn:microsoft.com/office/officeart/2005/8/layout/process4"/>
    <dgm:cxn modelId="{E4DFB20A-8B02-48FC-B1C2-9A8747711E53}" type="presParOf" srcId="{95D3A656-92C6-4736-8E95-7FD1DA7F25D2}" destId="{1710FF77-15B3-45B0-BFD2-C5FF2E833258}" srcOrd="3" destOrd="0" presId="urn:microsoft.com/office/officeart/2005/8/layout/process4"/>
    <dgm:cxn modelId="{FC7E3E70-3FA9-40B0-B5A7-765B388FFD58}" type="presParOf" srcId="{95D3A656-92C6-4736-8E95-7FD1DA7F25D2}" destId="{8922DBCE-4CDC-4E98-BD18-495A63619A74}" srcOrd="4" destOrd="0" presId="urn:microsoft.com/office/officeart/2005/8/layout/process4"/>
    <dgm:cxn modelId="{390CB422-6400-4250-AA7F-F6424F31E57B}" type="presParOf" srcId="{8922DBCE-4CDC-4E98-BD18-495A63619A74}" destId="{7C659590-2083-46A6-88A1-1EE87B2B23CF}" srcOrd="0" destOrd="0" presId="urn:microsoft.com/office/officeart/2005/8/layout/process4"/>
    <dgm:cxn modelId="{DF84157C-27F7-4E1B-9E41-BEC6E6DA81B4}" type="presParOf" srcId="{95D3A656-92C6-4736-8E95-7FD1DA7F25D2}" destId="{890942B1-B1BA-4570-9AB0-F6F736E2C687}" srcOrd="5" destOrd="0" presId="urn:microsoft.com/office/officeart/2005/8/layout/process4"/>
    <dgm:cxn modelId="{7E18964F-10A9-4FA7-9288-FC5FF6CC1C53}" type="presParOf" srcId="{95D3A656-92C6-4736-8E95-7FD1DA7F25D2}" destId="{35E13C50-39F3-4F3F-8386-2E544E6B6FF8}" srcOrd="6" destOrd="0" presId="urn:microsoft.com/office/officeart/2005/8/layout/process4"/>
    <dgm:cxn modelId="{054D707E-9C0A-4F22-BB8E-C6B795A1865B}" type="presParOf" srcId="{35E13C50-39F3-4F3F-8386-2E544E6B6FF8}" destId="{26EEA25C-9641-4244-91D8-3E2247BBCED2}" srcOrd="0" destOrd="0" presId="urn:microsoft.com/office/officeart/2005/8/layout/process4"/>
    <dgm:cxn modelId="{46D73D9E-9DD4-4A00-9CDE-01A865C84BB1}" type="presParOf" srcId="{35E13C50-39F3-4F3F-8386-2E544E6B6FF8}" destId="{846E556B-B8D2-4800-854D-BA11EB39DE54}" srcOrd="1" destOrd="0" presId="urn:microsoft.com/office/officeart/2005/8/layout/process4"/>
    <dgm:cxn modelId="{D6DC36CE-2039-4488-B3A3-678808211A5F}" type="presParOf" srcId="{35E13C50-39F3-4F3F-8386-2E544E6B6FF8}" destId="{4DBCE4F8-84EB-4082-B1ED-B318B054D1AB}" srcOrd="2" destOrd="0" presId="urn:microsoft.com/office/officeart/2005/8/layout/process4"/>
    <dgm:cxn modelId="{F1E4CE87-48A3-474D-9918-9BAA427448B9}" type="presParOf" srcId="{4DBCE4F8-84EB-4082-B1ED-B318B054D1AB}" destId="{9A097D03-064F-4888-8F82-894F9EBC382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FF28A33D-AC58-4497-84CA-18A2C3788D0F}">
      <dgm:prSet phldrT="[Text]" custT="1"/>
      <dgm:spPr/>
      <dgm:t>
        <a:bodyPr/>
        <a:lstStyle/>
        <a:p>
          <a:r>
            <a:rPr lang="en-GB" sz="1600" dirty="0" smtClean="0"/>
            <a:t>Another common customisation is to change a Port Number </a:t>
          </a:r>
          <a:endParaRPr lang="en-GB" sz="1400" dirty="0"/>
        </a:p>
      </dgm:t>
    </dgm:pt>
    <dgm:pt modelId="{EB010A09-0448-49F1-8CAD-682E0B4376BB}" type="parTrans" cxnId="{50327D53-6A99-4478-AAEA-3B7BB880E9C4}">
      <dgm:prSet/>
      <dgm:spPr/>
      <dgm:t>
        <a:bodyPr/>
        <a:lstStyle/>
        <a:p>
          <a:endParaRPr lang="en-GB"/>
        </a:p>
      </dgm:t>
    </dgm:pt>
    <dgm:pt modelId="{CC3B1FCB-57B7-4214-8919-410A6735C56A}" type="sibTrans" cxnId="{50327D53-6A99-4478-AAEA-3B7BB880E9C4}">
      <dgm:prSet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dirty="0" smtClean="0"/>
            <a:t>Look at </a:t>
          </a:r>
          <a:r>
            <a:rPr lang="en-GB" sz="1400" dirty="0" err="1" smtClean="0"/>
            <a:t>global_config</a:t>
          </a:r>
          <a:r>
            <a:rPr lang="en-GB" sz="1400" dirty="0" smtClean="0"/>
            <a:t>/environment-</a:t>
          </a:r>
          <a:r>
            <a:rPr lang="en-GB" sz="1400" dirty="0" err="1" smtClean="0"/>
            <a:t>defaults.conf</a:t>
          </a:r>
          <a:r>
            <a:rPr lang="en-GB" sz="1400" dirty="0" smtClean="0"/>
            <a:t> and find the HTTP port definition.</a:t>
          </a:r>
          <a:endParaRPr lang="en-GB" sz="1400" b="1" dirty="0" smtClean="0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b="1" dirty="0" smtClean="0"/>
            <a:t> </a:t>
          </a:r>
          <a:r>
            <a:rPr lang="en-GB" sz="1400" b="0" dirty="0" smtClean="0"/>
            <a:t>Start the framework - Note the message about the Liberator home web page</a:t>
          </a:r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C1BB364E-1096-42E2-A16C-ED7D405925E9}">
      <dgm:prSet phldrT="[Text]" custT="1"/>
      <dgm:spPr/>
      <dgm:t>
        <a:bodyPr/>
        <a:lstStyle/>
        <a:p>
          <a:endParaRPr lang="en-GB" sz="1400" dirty="0"/>
        </a:p>
      </dgm:t>
    </dgm:pt>
    <dgm:pt modelId="{90B61D0E-77F5-4A44-8307-B66DF2FE2C41}" type="parTrans" cxnId="{E7AC06CA-F4A4-42E3-94C6-A8AA8611A036}">
      <dgm:prSet/>
      <dgm:spPr/>
      <dgm:t>
        <a:bodyPr/>
        <a:lstStyle/>
        <a:p>
          <a:endParaRPr lang="en-GB"/>
        </a:p>
      </dgm:t>
    </dgm:pt>
    <dgm:pt modelId="{BC6B9083-6D3C-43E8-BFC5-BE14188FE911}" type="sibTrans" cxnId="{E7AC06CA-F4A4-42E3-94C6-A8AA8611A036}">
      <dgm:prSet/>
      <dgm:spPr/>
      <dgm:t>
        <a:bodyPr/>
        <a:lstStyle/>
        <a:p>
          <a:endParaRPr lang="en-GB"/>
        </a:p>
      </dgm:t>
    </dgm:pt>
    <dgm:pt modelId="{72582631-435C-4E2B-A14F-4BAAF4E4A077}">
      <dgm:prSet custT="1"/>
      <dgm:spPr/>
      <dgm:t>
        <a:bodyPr/>
        <a:lstStyle/>
        <a:p>
          <a:r>
            <a:rPr lang="en-GB" sz="1400" b="0" dirty="0" smtClean="0"/>
            <a:t>Browse to the status page, now on </a:t>
          </a:r>
          <a:r>
            <a:rPr lang="en-GB" sz="1400" dirty="0" smtClean="0">
              <a:hlinkClick xmlns:r="http://schemas.openxmlformats.org/officeDocument/2006/relationships" r:id="rId1"/>
            </a:rPr>
            <a:t>http://localhost:8080</a:t>
          </a:r>
          <a:endParaRPr lang="en-GB" sz="1400" b="0" dirty="0" smtClean="0"/>
        </a:p>
      </dgm:t>
    </dgm:pt>
    <dgm:pt modelId="{4289BC66-FFF9-4CC3-8366-56DBE7CF9B4E}" type="parTrans" cxnId="{3B02E2D3-5DD9-4B73-8B35-456C480A9350}">
      <dgm:prSet/>
      <dgm:spPr/>
      <dgm:t>
        <a:bodyPr/>
        <a:lstStyle/>
        <a:p>
          <a:endParaRPr lang="en-GB"/>
        </a:p>
      </dgm:t>
    </dgm:pt>
    <dgm:pt modelId="{84736089-2B87-43FA-886A-5C8680E5FA6C}" type="sibTrans" cxnId="{3B02E2D3-5DD9-4B73-8B35-456C480A9350}">
      <dgm:prSet/>
      <dgm:spPr/>
      <dgm:t>
        <a:bodyPr/>
        <a:lstStyle/>
        <a:p>
          <a:endParaRPr lang="en-GB"/>
        </a:p>
      </dgm:t>
    </dgm:pt>
    <dgm:pt modelId="{5296921C-8B65-D342-ADB5-F33E898799F2}">
      <dgm:prSet/>
      <dgm:spPr/>
      <dgm:t>
        <a:bodyPr/>
        <a:lstStyle/>
        <a:p>
          <a:r>
            <a:rPr lang="en-GB" dirty="0" smtClean="0"/>
            <a:t>Add following to the END of global_config/</a:t>
          </a:r>
          <a:r>
            <a:rPr lang="en-GB" dirty="0" err="1" smtClean="0"/>
            <a:t>environment.conf</a:t>
          </a:r>
          <a:endParaRPr lang="en-GB" dirty="0" smtClean="0"/>
        </a:p>
        <a:p>
          <a:r>
            <a:rPr lang="en-US" dirty="0" smtClean="0">
              <a:latin typeface="Consolas"/>
              <a:cs typeface="Consolas"/>
            </a:rPr>
            <a:t>define LIBERATOR${THIS_LEG}_HTTPPORT 8080</a:t>
          </a:r>
          <a:endParaRPr lang="en-GB" b="1" dirty="0" smtClean="0">
            <a:latin typeface="Consolas"/>
            <a:cs typeface="Consolas"/>
          </a:endParaRPr>
        </a:p>
      </dgm:t>
    </dgm:pt>
    <dgm:pt modelId="{4F6B50DC-22D6-7F4C-B6F1-B5126E2C6D3A}" type="parTrans" cxnId="{53896B53-332F-E942-A3E3-7BC94E97B6D4}">
      <dgm:prSet/>
      <dgm:spPr/>
      <dgm:t>
        <a:bodyPr/>
        <a:lstStyle/>
        <a:p>
          <a:endParaRPr lang="en-US"/>
        </a:p>
      </dgm:t>
    </dgm:pt>
    <dgm:pt modelId="{84A3B13D-7410-DA47-93B3-4AFA94B289B2}" type="sibTrans" cxnId="{53896B53-332F-E942-A3E3-7BC94E97B6D4}">
      <dgm:prSet/>
      <dgm:spPr/>
      <dgm:t>
        <a:bodyPr/>
        <a:lstStyle/>
        <a:p>
          <a:endParaRPr lang="en-US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CAFC9BF-5F2D-46F2-AEE9-AF15F030B0C5}" type="pres">
      <dgm:prSet presAssocID="{72582631-435C-4E2B-A14F-4BAAF4E4A077}" presName="boxAndChildren" presStyleCnt="0"/>
      <dgm:spPr/>
    </dgm:pt>
    <dgm:pt modelId="{5ED6235F-0789-4D02-827D-E6F839B65288}" type="pres">
      <dgm:prSet presAssocID="{72582631-435C-4E2B-A14F-4BAAF4E4A077}" presName="parentTextBox" presStyleLbl="node1" presStyleIdx="0" presStyleCnt="5"/>
      <dgm:spPr/>
      <dgm:t>
        <a:bodyPr/>
        <a:lstStyle/>
        <a:p>
          <a:endParaRPr lang="en-GB"/>
        </a:p>
      </dgm:t>
    </dgm:pt>
    <dgm:pt modelId="{96E33F03-42E4-A747-BF5C-DF0CF8DD13AF}" type="pres">
      <dgm:prSet presAssocID="{84A3B13D-7410-DA47-93B3-4AFA94B289B2}" presName="sp" presStyleCnt="0"/>
      <dgm:spPr/>
    </dgm:pt>
    <dgm:pt modelId="{34C0BCF8-03FA-8940-8F2A-6EBE35B876A0}" type="pres">
      <dgm:prSet presAssocID="{5296921C-8B65-D342-ADB5-F33E898799F2}" presName="arrowAndChildren" presStyleCnt="0"/>
      <dgm:spPr/>
    </dgm:pt>
    <dgm:pt modelId="{1E958BD6-86B3-2D47-A82D-F297BB0AC439}" type="pres">
      <dgm:prSet presAssocID="{5296921C-8B65-D342-ADB5-F33E898799F2}" presName="parentTextArrow" presStyleLbl="node1" presStyleIdx="1" presStyleCnt="5" custLinFactNeighborY="-99736"/>
      <dgm:spPr/>
      <dgm:t>
        <a:bodyPr/>
        <a:lstStyle/>
        <a:p>
          <a:endParaRPr lang="en-US"/>
        </a:p>
      </dgm:t>
    </dgm:pt>
    <dgm:pt modelId="{63D4333C-0370-4EF9-941A-1B422566C547}" type="pres">
      <dgm:prSet presAssocID="{51AE4873-BB77-48FE-842D-1EA2C3E49F13}" presName="sp" presStyleCnt="0"/>
      <dgm:spPr/>
    </dgm:pt>
    <dgm:pt modelId="{5921AC3C-1AB6-4C27-8B73-098C5CFDFCBF}" type="pres">
      <dgm:prSet presAssocID="{12636DEF-DD0B-4D37-9B84-278F003553FA}" presName="arrowAndChildren" presStyleCnt="0"/>
      <dgm:spPr/>
    </dgm:pt>
    <dgm:pt modelId="{484A7691-35F4-4D1A-95F3-BCB218E3300F}" type="pres">
      <dgm:prSet presAssocID="{12636DEF-DD0B-4D37-9B84-278F003553FA}" presName="parentTextArrow" presStyleLbl="node1" presStyleIdx="2" presStyleCnt="5" custLinFactNeighborY="96665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3" presStyleCnt="5"/>
      <dgm:spPr/>
      <dgm:t>
        <a:bodyPr/>
        <a:lstStyle/>
        <a:p>
          <a:endParaRPr lang="en-GB"/>
        </a:p>
      </dgm:t>
    </dgm:pt>
    <dgm:pt modelId="{890942B1-B1BA-4570-9AB0-F6F736E2C687}" type="pres">
      <dgm:prSet presAssocID="{CC3B1FCB-57B7-4214-8919-410A6735C56A}" presName="sp" presStyleCnt="0"/>
      <dgm:spPr/>
    </dgm:pt>
    <dgm:pt modelId="{35E13C50-39F3-4F3F-8386-2E544E6B6FF8}" type="pres">
      <dgm:prSet presAssocID="{FF28A33D-AC58-4497-84CA-18A2C3788D0F}" presName="arrowAndChildren" presStyleCnt="0"/>
      <dgm:spPr/>
    </dgm:pt>
    <dgm:pt modelId="{26EEA25C-9641-4244-91D8-3E2247BBCED2}" type="pres">
      <dgm:prSet presAssocID="{FF28A33D-AC58-4497-84CA-18A2C3788D0F}" presName="parentTextArrow" presStyleLbl="node1" presStyleIdx="3" presStyleCnt="5"/>
      <dgm:spPr/>
      <dgm:t>
        <a:bodyPr/>
        <a:lstStyle/>
        <a:p>
          <a:endParaRPr lang="en-GB"/>
        </a:p>
      </dgm:t>
    </dgm:pt>
    <dgm:pt modelId="{846E556B-B8D2-4800-854D-BA11EB39DE54}" type="pres">
      <dgm:prSet presAssocID="{FF28A33D-AC58-4497-84CA-18A2C3788D0F}" presName="arrow" presStyleLbl="node1" presStyleIdx="4" presStyleCnt="5" custLinFactNeighborY="-1200"/>
      <dgm:spPr/>
      <dgm:t>
        <a:bodyPr/>
        <a:lstStyle/>
        <a:p>
          <a:endParaRPr lang="en-GB"/>
        </a:p>
      </dgm:t>
    </dgm:pt>
    <dgm:pt modelId="{4DBCE4F8-84EB-4082-B1ED-B318B054D1AB}" type="pres">
      <dgm:prSet presAssocID="{FF28A33D-AC58-4497-84CA-18A2C3788D0F}" presName="descendantArrow" presStyleCnt="0"/>
      <dgm:spPr/>
    </dgm:pt>
    <dgm:pt modelId="{9A097D03-064F-4888-8F82-894F9EBC3821}" type="pres">
      <dgm:prSet presAssocID="{C1BB364E-1096-42E2-A16C-ED7D405925E9}" presName="childTextArrow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5884BB2A-9CA4-4C94-8EB9-2838C699B12E}" type="presOf" srcId="{FF28A33D-AC58-4497-84CA-18A2C3788D0F}" destId="{26EEA25C-9641-4244-91D8-3E2247BBCED2}" srcOrd="0" destOrd="0" presId="urn:microsoft.com/office/officeart/2005/8/layout/process4"/>
    <dgm:cxn modelId="{4C8D5304-3863-453E-B39C-ADBAEF1E9D52}" type="presOf" srcId="{72582631-435C-4E2B-A14F-4BAAF4E4A077}" destId="{5ED6235F-0789-4D02-827D-E6F839B65288}" srcOrd="0" destOrd="0" presId="urn:microsoft.com/office/officeart/2005/8/layout/process4"/>
    <dgm:cxn modelId="{717B16D0-2B4E-4A40-894C-292337A2C323}" srcId="{DAFDCCE1-C6A4-431D-90CC-5F8A087A1BAC}" destId="{2DA52980-6A27-49BA-8B77-B697F3969B13}" srcOrd="1" destOrd="0" parTransId="{300CCD35-DD6D-4049-AD3A-AB7E4662D177}" sibTransId="{7C0A52F1-D64D-43D8-9A64-C357818EDE9D}"/>
    <dgm:cxn modelId="{53896B53-332F-E942-A3E3-7BC94E97B6D4}" srcId="{DAFDCCE1-C6A4-431D-90CC-5F8A087A1BAC}" destId="{5296921C-8B65-D342-ADB5-F33E898799F2}" srcOrd="3" destOrd="0" parTransId="{4F6B50DC-22D6-7F4C-B6F1-B5126E2C6D3A}" sibTransId="{84A3B13D-7410-DA47-93B3-4AFA94B289B2}"/>
    <dgm:cxn modelId="{20CE8C9A-E02E-C148-933E-5FBAA27CEC4A}" type="presOf" srcId="{5296921C-8B65-D342-ADB5-F33E898799F2}" destId="{1E958BD6-86B3-2D47-A82D-F297BB0AC439}" srcOrd="0" destOrd="0" presId="urn:microsoft.com/office/officeart/2005/8/layout/process4"/>
    <dgm:cxn modelId="{E7AC06CA-F4A4-42E3-94C6-A8AA8611A036}" srcId="{FF28A33D-AC58-4497-84CA-18A2C3788D0F}" destId="{C1BB364E-1096-42E2-A16C-ED7D405925E9}" srcOrd="0" destOrd="0" parTransId="{90B61D0E-77F5-4A44-8307-B66DF2FE2C41}" sibTransId="{BC6B9083-6D3C-43E8-BFC5-BE14188FE911}"/>
    <dgm:cxn modelId="{545EFFE0-23BD-49C1-A791-8A85E54F3A6D}" type="presOf" srcId="{DAFDCCE1-C6A4-431D-90CC-5F8A087A1BAC}" destId="{95D3A656-92C6-4736-8E95-7FD1DA7F25D2}" srcOrd="0" destOrd="0" presId="urn:microsoft.com/office/officeart/2005/8/layout/process4"/>
    <dgm:cxn modelId="{EA5E000B-E998-40C4-BB4C-780CB9CA71BD}" type="presOf" srcId="{FF28A33D-AC58-4497-84CA-18A2C3788D0F}" destId="{846E556B-B8D2-4800-854D-BA11EB39DE54}" srcOrd="1" destOrd="0" presId="urn:microsoft.com/office/officeart/2005/8/layout/process4"/>
    <dgm:cxn modelId="{CA4D1552-0A9F-42B9-972E-1D9C90018307}" type="presOf" srcId="{C1BB364E-1096-42E2-A16C-ED7D405925E9}" destId="{9A097D03-064F-4888-8F82-894F9EBC3821}" srcOrd="0" destOrd="0" presId="urn:microsoft.com/office/officeart/2005/8/layout/process4"/>
    <dgm:cxn modelId="{3B02E2D3-5DD9-4B73-8B35-456C480A9350}" srcId="{DAFDCCE1-C6A4-431D-90CC-5F8A087A1BAC}" destId="{72582631-435C-4E2B-A14F-4BAAF4E4A077}" srcOrd="4" destOrd="0" parTransId="{4289BC66-FFF9-4CC3-8366-56DBE7CF9B4E}" sibTransId="{84736089-2B87-43FA-886A-5C8680E5FA6C}"/>
    <dgm:cxn modelId="{421E37A6-598C-4E5B-BED8-01DB05C1A3AF}" type="presOf" srcId="{2DA52980-6A27-49BA-8B77-B697F3969B13}" destId="{7C659590-2083-46A6-88A1-1EE87B2B23CF}" srcOrd="0" destOrd="0" presId="urn:microsoft.com/office/officeart/2005/8/layout/process4"/>
    <dgm:cxn modelId="{36D8B000-81DD-4EE1-AA82-B2113049F643}" type="presOf" srcId="{12636DEF-DD0B-4D37-9B84-278F003553FA}" destId="{484A7691-35F4-4D1A-95F3-BCB218E3300F}" srcOrd="0" destOrd="0" presId="urn:microsoft.com/office/officeart/2005/8/layout/process4"/>
    <dgm:cxn modelId="{50327D53-6A99-4478-AAEA-3B7BB880E9C4}" srcId="{DAFDCCE1-C6A4-431D-90CC-5F8A087A1BAC}" destId="{FF28A33D-AC58-4497-84CA-18A2C3788D0F}" srcOrd="0" destOrd="0" parTransId="{EB010A09-0448-49F1-8CAD-682E0B4376BB}" sibTransId="{CC3B1FCB-57B7-4214-8919-410A6735C56A}"/>
    <dgm:cxn modelId="{14E15470-7E91-4900-A962-0392098F8877}" srcId="{DAFDCCE1-C6A4-431D-90CC-5F8A087A1BAC}" destId="{12636DEF-DD0B-4D37-9B84-278F003553FA}" srcOrd="2" destOrd="0" parTransId="{974B3A01-B907-4D18-80BD-391E6359BBC2}" sibTransId="{51AE4873-BB77-48FE-842D-1EA2C3E49F13}"/>
    <dgm:cxn modelId="{28489614-828C-4F67-B229-A8F6911EABEF}" type="presParOf" srcId="{95D3A656-92C6-4736-8E95-7FD1DA7F25D2}" destId="{6CAFC9BF-5F2D-46F2-AEE9-AF15F030B0C5}" srcOrd="0" destOrd="0" presId="urn:microsoft.com/office/officeart/2005/8/layout/process4"/>
    <dgm:cxn modelId="{2442F267-8AAF-4679-8D60-B722729A063E}" type="presParOf" srcId="{6CAFC9BF-5F2D-46F2-AEE9-AF15F030B0C5}" destId="{5ED6235F-0789-4D02-827D-E6F839B65288}" srcOrd="0" destOrd="0" presId="urn:microsoft.com/office/officeart/2005/8/layout/process4"/>
    <dgm:cxn modelId="{969CE4D2-B389-BF4C-8594-91E31F01C52A}" type="presParOf" srcId="{95D3A656-92C6-4736-8E95-7FD1DA7F25D2}" destId="{96E33F03-42E4-A747-BF5C-DF0CF8DD13AF}" srcOrd="1" destOrd="0" presId="urn:microsoft.com/office/officeart/2005/8/layout/process4"/>
    <dgm:cxn modelId="{4411D01C-04C6-0642-992E-3DB68B9C0C71}" type="presParOf" srcId="{95D3A656-92C6-4736-8E95-7FD1DA7F25D2}" destId="{34C0BCF8-03FA-8940-8F2A-6EBE35B876A0}" srcOrd="2" destOrd="0" presId="urn:microsoft.com/office/officeart/2005/8/layout/process4"/>
    <dgm:cxn modelId="{F39DA361-75DC-4F43-B315-DBCF78114A7D}" type="presParOf" srcId="{34C0BCF8-03FA-8940-8F2A-6EBE35B876A0}" destId="{1E958BD6-86B3-2D47-A82D-F297BB0AC439}" srcOrd="0" destOrd="0" presId="urn:microsoft.com/office/officeart/2005/8/layout/process4"/>
    <dgm:cxn modelId="{82609F19-67A1-4238-8744-751375ECA247}" type="presParOf" srcId="{95D3A656-92C6-4736-8E95-7FD1DA7F25D2}" destId="{63D4333C-0370-4EF9-941A-1B422566C547}" srcOrd="3" destOrd="0" presId="urn:microsoft.com/office/officeart/2005/8/layout/process4"/>
    <dgm:cxn modelId="{E5E727DD-4E6D-4766-9891-991A8EB32069}" type="presParOf" srcId="{95D3A656-92C6-4736-8E95-7FD1DA7F25D2}" destId="{5921AC3C-1AB6-4C27-8B73-098C5CFDFCBF}" srcOrd="4" destOrd="0" presId="urn:microsoft.com/office/officeart/2005/8/layout/process4"/>
    <dgm:cxn modelId="{4129E80E-1678-4143-BA78-876F1D4EC239}" type="presParOf" srcId="{5921AC3C-1AB6-4C27-8B73-098C5CFDFCBF}" destId="{484A7691-35F4-4D1A-95F3-BCB218E3300F}" srcOrd="0" destOrd="0" presId="urn:microsoft.com/office/officeart/2005/8/layout/process4"/>
    <dgm:cxn modelId="{AAE1A1C6-E554-4649-AAD1-410E9CF11B5A}" type="presParOf" srcId="{95D3A656-92C6-4736-8E95-7FD1DA7F25D2}" destId="{1710FF77-15B3-45B0-BFD2-C5FF2E833258}" srcOrd="5" destOrd="0" presId="urn:microsoft.com/office/officeart/2005/8/layout/process4"/>
    <dgm:cxn modelId="{1AE80F9F-C193-4504-A1A6-DF53FA311790}" type="presParOf" srcId="{95D3A656-92C6-4736-8E95-7FD1DA7F25D2}" destId="{8922DBCE-4CDC-4E98-BD18-495A63619A74}" srcOrd="6" destOrd="0" presId="urn:microsoft.com/office/officeart/2005/8/layout/process4"/>
    <dgm:cxn modelId="{D2768F7B-7F4C-4CFD-9E51-A41EE1942D10}" type="presParOf" srcId="{8922DBCE-4CDC-4E98-BD18-495A63619A74}" destId="{7C659590-2083-46A6-88A1-1EE87B2B23CF}" srcOrd="0" destOrd="0" presId="urn:microsoft.com/office/officeart/2005/8/layout/process4"/>
    <dgm:cxn modelId="{DC61271A-D7C5-46DD-BADE-0B5E94E278DF}" type="presParOf" srcId="{95D3A656-92C6-4736-8E95-7FD1DA7F25D2}" destId="{890942B1-B1BA-4570-9AB0-F6F736E2C687}" srcOrd="7" destOrd="0" presId="urn:microsoft.com/office/officeart/2005/8/layout/process4"/>
    <dgm:cxn modelId="{15DCB37E-9A61-42A6-8CEA-F74DD58D4E92}" type="presParOf" srcId="{95D3A656-92C6-4736-8E95-7FD1DA7F25D2}" destId="{35E13C50-39F3-4F3F-8386-2E544E6B6FF8}" srcOrd="8" destOrd="0" presId="urn:microsoft.com/office/officeart/2005/8/layout/process4"/>
    <dgm:cxn modelId="{F1CFA421-E15B-47CD-A0D5-027C52BC1F09}" type="presParOf" srcId="{35E13C50-39F3-4F3F-8386-2E544E6B6FF8}" destId="{26EEA25C-9641-4244-91D8-3E2247BBCED2}" srcOrd="0" destOrd="0" presId="urn:microsoft.com/office/officeart/2005/8/layout/process4"/>
    <dgm:cxn modelId="{CACFC1E8-75DC-4704-8E74-C2EF05AB5637}" type="presParOf" srcId="{35E13C50-39F3-4F3F-8386-2E544E6B6FF8}" destId="{846E556B-B8D2-4800-854D-BA11EB39DE54}" srcOrd="1" destOrd="0" presId="urn:microsoft.com/office/officeart/2005/8/layout/process4"/>
    <dgm:cxn modelId="{60C90DEE-5D5D-4DC5-BFB6-0E57D44FB06F}" type="presParOf" srcId="{35E13C50-39F3-4F3F-8386-2E544E6B6FF8}" destId="{4DBCE4F8-84EB-4082-B1ED-B318B054D1AB}" srcOrd="2" destOrd="0" presId="urn:microsoft.com/office/officeart/2005/8/layout/process4"/>
    <dgm:cxn modelId="{6F334899-E827-48AF-ADE0-8000E4927A07}" type="presParOf" srcId="{4DBCE4F8-84EB-4082-B1ED-B318B054D1AB}" destId="{9A097D03-064F-4888-8F82-894F9EBC382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20D9AA-A33C-41E2-983F-275E9C476CD9}">
      <dsp:nvSpPr>
        <dsp:cNvPr id="0" name=""/>
        <dsp:cNvSpPr/>
      </dsp:nvSpPr>
      <dsp:spPr>
        <a:xfrm>
          <a:off x="-258040" y="0"/>
          <a:ext cx="4063095" cy="4064000"/>
        </a:xfrm>
        <a:prstGeom prst="circularArrow">
          <a:avLst>
            <a:gd name="adj1" fmla="val 10980"/>
            <a:gd name="adj2" fmla="val 1142322"/>
            <a:gd name="adj3" fmla="val 9000000"/>
            <a:gd name="adj4" fmla="val 10800000"/>
            <a:gd name="adj5" fmla="val 125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031EE3-BC6E-4A20-930A-15A625C4FFE6}">
      <dsp:nvSpPr>
        <dsp:cNvPr id="0" name=""/>
        <dsp:cNvSpPr/>
      </dsp:nvSpPr>
      <dsp:spPr>
        <a:xfrm>
          <a:off x="4379861" y="1211478"/>
          <a:ext cx="2438247" cy="16260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dirty="0" smtClean="0"/>
            <a:t>Modularity, allows configuration to be handled on a feature level</a:t>
          </a:r>
          <a:endParaRPr lang="en-GB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dirty="0" smtClean="0"/>
            <a:t>Easy to deploy and upgrade</a:t>
          </a:r>
          <a:endParaRPr lang="en-GB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kern="1200" dirty="0" smtClean="0"/>
            <a:t>Easy to activate/deactivate features</a:t>
          </a:r>
          <a:endParaRPr lang="en-GB" sz="2000" kern="1200" dirty="0"/>
        </a:p>
      </dsp:txBody>
      <dsp:txXfrm>
        <a:off x="4379861" y="1211478"/>
        <a:ext cx="2438247" cy="1626006"/>
      </dsp:txXfrm>
    </dsp:sp>
    <dsp:sp modelId="{CC1C4C85-27B1-47F7-B394-8111BAA17758}">
      <dsp:nvSpPr>
        <dsp:cNvPr id="0" name=""/>
        <dsp:cNvSpPr/>
      </dsp:nvSpPr>
      <dsp:spPr>
        <a:xfrm>
          <a:off x="649821" y="1471167"/>
          <a:ext cx="2267245" cy="11334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Advantages of implementing features in Blades</a:t>
          </a:r>
          <a:endParaRPr lang="en-GB" sz="2000" kern="1200" dirty="0"/>
        </a:p>
      </dsp:txBody>
      <dsp:txXfrm>
        <a:off x="649821" y="1471167"/>
        <a:ext cx="2267245" cy="11334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3FCBDB-870F-44CA-9E08-34E90EB99F4F}">
      <dsp:nvSpPr>
        <dsp:cNvPr id="0" name=""/>
        <dsp:cNvSpPr/>
      </dsp:nvSpPr>
      <dsp:spPr>
        <a:xfrm>
          <a:off x="0" y="3333360"/>
          <a:ext cx="7084220" cy="729257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 Start the framework and check Liberator event log for the DEBUG string</a:t>
          </a:r>
        </a:p>
      </dsp:txBody>
      <dsp:txXfrm>
        <a:off x="0" y="3333360"/>
        <a:ext cx="7084220" cy="729257"/>
      </dsp:txXfrm>
    </dsp:sp>
    <dsp:sp modelId="{A58FD876-B609-45AB-ACE4-B310EF456751}">
      <dsp:nvSpPr>
        <dsp:cNvPr id="0" name=""/>
        <dsp:cNvSpPr/>
      </dsp:nvSpPr>
      <dsp:spPr>
        <a:xfrm rot="10800000">
          <a:off x="0" y="2222700"/>
          <a:ext cx="7084220" cy="1121598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To change this - Update the log-level configuration in the file global_config/overrides/servers/Liberator/</a:t>
          </a:r>
          <a:r>
            <a:rPr lang="en-GB" sz="1400" b="0" kern="1200" dirty="0" err="1" smtClean="0"/>
            <a:t>etc</a:t>
          </a:r>
          <a:r>
            <a:rPr lang="en-GB" sz="1400" b="0" kern="1200" dirty="0" smtClean="0"/>
            <a:t>/</a:t>
          </a:r>
          <a:r>
            <a:rPr lang="en-GB" sz="1400" b="0" kern="1200" dirty="0" err="1" smtClean="0"/>
            <a:t>rttpd.conf</a:t>
          </a:r>
          <a:endParaRPr lang="en-GB" sz="1400" b="1" kern="1200" dirty="0" smtClean="0"/>
        </a:p>
      </dsp:txBody>
      <dsp:txXfrm rot="10800000">
        <a:off x="0" y="2222700"/>
        <a:ext cx="7084220" cy="728781"/>
      </dsp:txXfrm>
    </dsp:sp>
    <dsp:sp modelId="{7C659590-2083-46A6-88A1-1EE87B2B23CF}">
      <dsp:nvSpPr>
        <dsp:cNvPr id="0" name=""/>
        <dsp:cNvSpPr/>
      </dsp:nvSpPr>
      <dsp:spPr>
        <a:xfrm rot="10800000">
          <a:off x="0" y="1112041"/>
          <a:ext cx="7084220" cy="1121598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The default in the Framework is INFO - </a:t>
          </a:r>
          <a:r>
            <a:rPr lang="en-GB" sz="1400" kern="1200" dirty="0" smtClean="0"/>
            <a:t>Check the Liberator event log for the DEBUG string</a:t>
          </a:r>
          <a:endParaRPr lang="en-GB" sz="1400" b="1" kern="1200" dirty="0" smtClean="0"/>
        </a:p>
      </dsp:txBody>
      <dsp:txXfrm rot="10800000">
        <a:off x="0" y="1112041"/>
        <a:ext cx="7084220" cy="728781"/>
      </dsp:txXfrm>
    </dsp:sp>
    <dsp:sp modelId="{846E556B-B8D2-4800-854D-BA11EB39DE54}">
      <dsp:nvSpPr>
        <dsp:cNvPr id="0" name=""/>
        <dsp:cNvSpPr/>
      </dsp:nvSpPr>
      <dsp:spPr>
        <a:xfrm rot="10800000">
          <a:off x="0" y="1381"/>
          <a:ext cx="7084220" cy="1121598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It can be useful for the Liberator to log at a Debug level</a:t>
          </a:r>
          <a:r>
            <a:rPr lang="en-GB" sz="1400" kern="1200" dirty="0" smtClean="0"/>
            <a:t>:</a:t>
          </a:r>
          <a:endParaRPr lang="en-GB" sz="1400" kern="1200" dirty="0"/>
        </a:p>
      </dsp:txBody>
      <dsp:txXfrm rot="-10800000">
        <a:off x="0" y="1381"/>
        <a:ext cx="7084220" cy="393681"/>
      </dsp:txXfrm>
    </dsp:sp>
    <dsp:sp modelId="{9A097D03-064F-4888-8F82-894F9EBC3821}">
      <dsp:nvSpPr>
        <dsp:cNvPr id="0" name=""/>
        <dsp:cNvSpPr/>
      </dsp:nvSpPr>
      <dsp:spPr>
        <a:xfrm>
          <a:off x="0" y="395062"/>
          <a:ext cx="7084220" cy="33535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/>
        </a:p>
      </dsp:txBody>
      <dsp:txXfrm>
        <a:off x="0" y="395062"/>
        <a:ext cx="7084220" cy="3353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D6235F-0789-4D02-827D-E6F839B65288}">
      <dsp:nvSpPr>
        <dsp:cNvPr id="0" name=""/>
        <dsp:cNvSpPr/>
      </dsp:nvSpPr>
      <dsp:spPr>
        <a:xfrm>
          <a:off x="0" y="3489565"/>
          <a:ext cx="7084220" cy="572492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0" kern="1200" dirty="0" smtClean="0"/>
            <a:t>Browse to the status page, now on </a:t>
          </a:r>
          <a:r>
            <a:rPr lang="en-GB" sz="1400" kern="1200" dirty="0" smtClean="0">
              <a:hlinkClick xmlns:r="http://schemas.openxmlformats.org/officeDocument/2006/relationships" r:id="rId1"/>
            </a:rPr>
            <a:t>http://localhost:8080</a:t>
          </a:r>
          <a:endParaRPr lang="en-GB" sz="1400" b="0" kern="1200" dirty="0" smtClean="0"/>
        </a:p>
      </dsp:txBody>
      <dsp:txXfrm>
        <a:off x="0" y="3489565"/>
        <a:ext cx="7084220" cy="572492"/>
      </dsp:txXfrm>
    </dsp:sp>
    <dsp:sp modelId="{1E958BD6-86B3-2D47-A82D-F297BB0AC439}">
      <dsp:nvSpPr>
        <dsp:cNvPr id="0" name=""/>
        <dsp:cNvSpPr/>
      </dsp:nvSpPr>
      <dsp:spPr>
        <a:xfrm rot="10800000">
          <a:off x="0" y="1739491"/>
          <a:ext cx="7084220" cy="880492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200" kern="1200" dirty="0" smtClean="0"/>
            <a:t>Add following to the END of global_config/</a:t>
          </a:r>
          <a:r>
            <a:rPr lang="en-GB" sz="1200" kern="1200" dirty="0" err="1" smtClean="0"/>
            <a:t>environment.conf</a:t>
          </a:r>
          <a:endParaRPr lang="en-GB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Consolas"/>
              <a:cs typeface="Consolas"/>
            </a:rPr>
            <a:t>define LIBERATOR${THIS_LEG}_HTTPPORT 8080</a:t>
          </a:r>
          <a:endParaRPr lang="en-GB" sz="1200" b="1" kern="1200" dirty="0" smtClean="0">
            <a:latin typeface="Consolas"/>
            <a:cs typeface="Consolas"/>
          </a:endParaRPr>
        </a:p>
      </dsp:txBody>
      <dsp:txXfrm rot="10800000">
        <a:off x="0" y="1739491"/>
        <a:ext cx="7084220" cy="572117"/>
      </dsp:txXfrm>
    </dsp:sp>
    <dsp:sp modelId="{484A7691-35F4-4D1A-95F3-BCB218E3300F}">
      <dsp:nvSpPr>
        <dsp:cNvPr id="0" name=""/>
        <dsp:cNvSpPr/>
      </dsp:nvSpPr>
      <dsp:spPr>
        <a:xfrm rot="10800000">
          <a:off x="0" y="2596882"/>
          <a:ext cx="7084220" cy="880492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 </a:t>
          </a:r>
          <a:r>
            <a:rPr lang="en-GB" sz="1400" b="0" kern="1200" dirty="0" smtClean="0"/>
            <a:t>Start the framework - Note the message about the Liberator home web page</a:t>
          </a:r>
        </a:p>
      </dsp:txBody>
      <dsp:txXfrm rot="10800000">
        <a:off x="0" y="2596882"/>
        <a:ext cx="7084220" cy="572117"/>
      </dsp:txXfrm>
    </dsp:sp>
    <dsp:sp modelId="{7C659590-2083-46A6-88A1-1EE87B2B23CF}">
      <dsp:nvSpPr>
        <dsp:cNvPr id="0" name=""/>
        <dsp:cNvSpPr/>
      </dsp:nvSpPr>
      <dsp:spPr>
        <a:xfrm rot="10800000">
          <a:off x="0" y="873848"/>
          <a:ext cx="7084220" cy="880492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Look at </a:t>
          </a:r>
          <a:r>
            <a:rPr lang="en-GB" sz="1400" kern="1200" dirty="0" err="1" smtClean="0"/>
            <a:t>global_config</a:t>
          </a:r>
          <a:r>
            <a:rPr lang="en-GB" sz="1400" kern="1200" dirty="0" smtClean="0"/>
            <a:t>/environment-</a:t>
          </a:r>
          <a:r>
            <a:rPr lang="en-GB" sz="1400" kern="1200" dirty="0" err="1" smtClean="0"/>
            <a:t>defaults.conf</a:t>
          </a:r>
          <a:r>
            <a:rPr lang="en-GB" sz="1400" kern="1200" dirty="0" smtClean="0"/>
            <a:t> and find the HTTP port definition.</a:t>
          </a:r>
          <a:endParaRPr lang="en-GB" sz="1400" b="1" kern="1200" dirty="0" smtClean="0"/>
        </a:p>
      </dsp:txBody>
      <dsp:txXfrm rot="10800000">
        <a:off x="0" y="873848"/>
        <a:ext cx="7084220" cy="572117"/>
      </dsp:txXfrm>
    </dsp:sp>
    <dsp:sp modelId="{846E556B-B8D2-4800-854D-BA11EB39DE54}">
      <dsp:nvSpPr>
        <dsp:cNvPr id="0" name=""/>
        <dsp:cNvSpPr/>
      </dsp:nvSpPr>
      <dsp:spPr>
        <a:xfrm rot="10800000">
          <a:off x="0" y="0"/>
          <a:ext cx="7084220" cy="880492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/>
            <a:t>Another common customisation is to change a Port Number </a:t>
          </a:r>
          <a:endParaRPr lang="en-GB" sz="1400" kern="1200" dirty="0"/>
        </a:p>
      </dsp:txBody>
      <dsp:txXfrm rot="-10800000">
        <a:off x="0" y="0"/>
        <a:ext cx="7084220" cy="309053"/>
      </dsp:txXfrm>
    </dsp:sp>
    <dsp:sp modelId="{9A097D03-064F-4888-8F82-894F9EBC3821}">
      <dsp:nvSpPr>
        <dsp:cNvPr id="0" name=""/>
        <dsp:cNvSpPr/>
      </dsp:nvSpPr>
      <dsp:spPr>
        <a:xfrm>
          <a:off x="0" y="310995"/>
          <a:ext cx="7084220" cy="263267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400" kern="1200" dirty="0"/>
        </a:p>
      </dsp:txBody>
      <dsp:txXfrm>
        <a:off x="0" y="310995"/>
        <a:ext cx="7084220" cy="2632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932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558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582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8786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970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232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433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244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8525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740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740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237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E113-23E9-47D2-BE7C-DC8F3925177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8467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Caplin Platform &amp; Integration Suite</a:t>
            </a:r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Deployment Framework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197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/>
        </p:nvSpPr>
        <p:spPr>
          <a:xfrm rot="5400000">
            <a:off x="4143126" y="1880311"/>
            <a:ext cx="288597" cy="78153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781539"/>
                </a:lnTo>
                <a:lnTo>
                  <a:pt x="208410" y="781539"/>
                </a:lnTo>
              </a:path>
            </a:pathLst>
          </a:custGeom>
          <a:noFill/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Freeform 13"/>
          <p:cNvSpPr/>
          <p:nvPr/>
        </p:nvSpPr>
        <p:spPr>
          <a:xfrm rot="5400000">
            <a:off x="3985188" y="4421127"/>
            <a:ext cx="509306" cy="78153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781539"/>
                </a:lnTo>
                <a:lnTo>
                  <a:pt x="208410" y="781539"/>
                </a:lnTo>
              </a:path>
            </a:pathLst>
          </a:custGeom>
          <a:noFill/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Freeform 16"/>
          <p:cNvSpPr/>
          <p:nvPr/>
        </p:nvSpPr>
        <p:spPr>
          <a:xfrm rot="5400000">
            <a:off x="4130748" y="3124861"/>
            <a:ext cx="346002" cy="78153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781539"/>
                </a:lnTo>
                <a:lnTo>
                  <a:pt x="208410" y="781539"/>
                </a:lnTo>
              </a:path>
            </a:pathLst>
          </a:custGeom>
          <a:noFill/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Framework commands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896239" y="1880311"/>
            <a:ext cx="3348000" cy="50400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85766" tIns="67351" rIns="85766" bIns="67351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400" kern="1200" dirty="0" smtClean="0"/>
              <a:t>Setup Commands</a:t>
            </a:r>
            <a:endParaRPr lang="en-GB" sz="2400" kern="1200" dirty="0"/>
          </a:p>
        </p:txBody>
      </p:sp>
      <p:sp>
        <p:nvSpPr>
          <p:cNvPr id="12" name="Freeform 11"/>
          <p:cNvSpPr/>
          <p:nvPr/>
        </p:nvSpPr>
        <p:spPr>
          <a:xfrm>
            <a:off x="4599185" y="1896210"/>
            <a:ext cx="3811167" cy="455419"/>
          </a:xfrm>
          <a:custGeom>
            <a:avLst/>
            <a:gdLst>
              <a:gd name="connsiteX0" fmla="*/ 0 w 1667284"/>
              <a:gd name="connsiteY0" fmla="*/ 104205 h 1042052"/>
              <a:gd name="connsiteX1" fmla="*/ 104205 w 1667284"/>
              <a:gd name="connsiteY1" fmla="*/ 0 h 1042052"/>
              <a:gd name="connsiteX2" fmla="*/ 1563079 w 1667284"/>
              <a:gd name="connsiteY2" fmla="*/ 0 h 1042052"/>
              <a:gd name="connsiteX3" fmla="*/ 1667284 w 1667284"/>
              <a:gd name="connsiteY3" fmla="*/ 104205 h 1042052"/>
              <a:gd name="connsiteX4" fmla="*/ 1667284 w 1667284"/>
              <a:gd name="connsiteY4" fmla="*/ 937847 h 1042052"/>
              <a:gd name="connsiteX5" fmla="*/ 1563079 w 1667284"/>
              <a:gd name="connsiteY5" fmla="*/ 1042052 h 1042052"/>
              <a:gd name="connsiteX6" fmla="*/ 104205 w 1667284"/>
              <a:gd name="connsiteY6" fmla="*/ 1042052 h 1042052"/>
              <a:gd name="connsiteX7" fmla="*/ 0 w 1667284"/>
              <a:gd name="connsiteY7" fmla="*/ 937847 h 1042052"/>
              <a:gd name="connsiteX8" fmla="*/ 0 w 1667284"/>
              <a:gd name="connsiteY8" fmla="*/ 104205 h 104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84" h="1042052">
                <a:moveTo>
                  <a:pt x="0" y="104205"/>
                </a:moveTo>
                <a:cubicBezTo>
                  <a:pt x="0" y="46654"/>
                  <a:pt x="46654" y="0"/>
                  <a:pt x="104205" y="0"/>
                </a:cubicBezTo>
                <a:lnTo>
                  <a:pt x="1563079" y="0"/>
                </a:lnTo>
                <a:cubicBezTo>
                  <a:pt x="1620630" y="0"/>
                  <a:pt x="1667284" y="46654"/>
                  <a:pt x="1667284" y="104205"/>
                </a:cubicBezTo>
                <a:lnTo>
                  <a:pt x="1667284" y="937847"/>
                </a:lnTo>
                <a:cubicBezTo>
                  <a:pt x="1667284" y="995398"/>
                  <a:pt x="1620630" y="1042052"/>
                  <a:pt x="1563079" y="1042052"/>
                </a:cubicBezTo>
                <a:lnTo>
                  <a:pt x="104205" y="1042052"/>
                </a:lnTo>
                <a:cubicBezTo>
                  <a:pt x="46654" y="1042052"/>
                  <a:pt x="0" y="995398"/>
                  <a:pt x="0" y="937847"/>
                </a:cubicBezTo>
                <a:lnTo>
                  <a:pt x="0" y="10420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61001" tIns="50841" rIns="61001" bIns="50841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err="1" smtClean="0"/>
              <a:t>dfw</a:t>
            </a:r>
            <a:r>
              <a:rPr lang="en-GB" sz="1600" dirty="0" smtClean="0"/>
              <a:t> deploy (unpack </a:t>
            </a:r>
            <a:r>
              <a:rPr lang="en-GB" sz="1600" dirty="0"/>
              <a:t>and activate)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96239" y="3091394"/>
            <a:ext cx="3348000" cy="50400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85766" tIns="67351" rIns="85766" bIns="67351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400" kern="1200" dirty="0" smtClean="0"/>
              <a:t>Control Commands</a:t>
            </a:r>
            <a:endParaRPr lang="en-GB" sz="2400" kern="1200" dirty="0"/>
          </a:p>
        </p:txBody>
      </p:sp>
      <p:sp>
        <p:nvSpPr>
          <p:cNvPr id="15" name="Freeform 14"/>
          <p:cNvSpPr/>
          <p:nvPr/>
        </p:nvSpPr>
        <p:spPr>
          <a:xfrm>
            <a:off x="4599185" y="2947595"/>
            <a:ext cx="3811167" cy="741037"/>
          </a:xfrm>
          <a:custGeom>
            <a:avLst/>
            <a:gdLst>
              <a:gd name="connsiteX0" fmla="*/ 0 w 1667284"/>
              <a:gd name="connsiteY0" fmla="*/ 104205 h 1042052"/>
              <a:gd name="connsiteX1" fmla="*/ 104205 w 1667284"/>
              <a:gd name="connsiteY1" fmla="*/ 0 h 1042052"/>
              <a:gd name="connsiteX2" fmla="*/ 1563079 w 1667284"/>
              <a:gd name="connsiteY2" fmla="*/ 0 h 1042052"/>
              <a:gd name="connsiteX3" fmla="*/ 1667284 w 1667284"/>
              <a:gd name="connsiteY3" fmla="*/ 104205 h 1042052"/>
              <a:gd name="connsiteX4" fmla="*/ 1667284 w 1667284"/>
              <a:gd name="connsiteY4" fmla="*/ 937847 h 1042052"/>
              <a:gd name="connsiteX5" fmla="*/ 1563079 w 1667284"/>
              <a:gd name="connsiteY5" fmla="*/ 1042052 h 1042052"/>
              <a:gd name="connsiteX6" fmla="*/ 104205 w 1667284"/>
              <a:gd name="connsiteY6" fmla="*/ 1042052 h 1042052"/>
              <a:gd name="connsiteX7" fmla="*/ 0 w 1667284"/>
              <a:gd name="connsiteY7" fmla="*/ 937847 h 1042052"/>
              <a:gd name="connsiteX8" fmla="*/ 0 w 1667284"/>
              <a:gd name="connsiteY8" fmla="*/ 104205 h 104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84" h="1042052">
                <a:moveTo>
                  <a:pt x="0" y="104205"/>
                </a:moveTo>
                <a:cubicBezTo>
                  <a:pt x="0" y="46654"/>
                  <a:pt x="46654" y="0"/>
                  <a:pt x="104205" y="0"/>
                </a:cubicBezTo>
                <a:lnTo>
                  <a:pt x="1563079" y="0"/>
                </a:lnTo>
                <a:cubicBezTo>
                  <a:pt x="1620630" y="0"/>
                  <a:pt x="1667284" y="46654"/>
                  <a:pt x="1667284" y="104205"/>
                </a:cubicBezTo>
                <a:lnTo>
                  <a:pt x="1667284" y="937847"/>
                </a:lnTo>
                <a:cubicBezTo>
                  <a:pt x="1667284" y="995398"/>
                  <a:pt x="1620630" y="1042052"/>
                  <a:pt x="1563079" y="1042052"/>
                </a:cubicBezTo>
                <a:lnTo>
                  <a:pt x="104205" y="1042052"/>
                </a:lnTo>
                <a:cubicBezTo>
                  <a:pt x="46654" y="1042052"/>
                  <a:pt x="0" y="995398"/>
                  <a:pt x="0" y="937847"/>
                </a:cubicBezTo>
                <a:lnTo>
                  <a:pt x="0" y="10420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61001" tIns="50841" rIns="61001" bIns="50841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err="1" smtClean="0"/>
              <a:t>dfw</a:t>
            </a:r>
            <a:r>
              <a:rPr lang="en-GB" sz="1600" dirty="0" smtClean="0"/>
              <a:t> start</a:t>
            </a:r>
            <a:br>
              <a:rPr lang="en-GB" sz="1600" dirty="0" smtClean="0"/>
            </a:br>
            <a:r>
              <a:rPr lang="en-GB" sz="1600" dirty="0" err="1" smtClean="0"/>
              <a:t>dfw</a:t>
            </a:r>
            <a:r>
              <a:rPr lang="en-GB" sz="1600" dirty="0" smtClean="0"/>
              <a:t> stop</a:t>
            </a:r>
            <a:br>
              <a:rPr lang="en-GB" sz="1600" dirty="0" smtClean="0"/>
            </a:br>
            <a:r>
              <a:rPr lang="en-GB" sz="1600" dirty="0" err="1" smtClean="0"/>
              <a:t>dfw</a:t>
            </a:r>
            <a:r>
              <a:rPr lang="en-GB" sz="1600" dirty="0" smtClean="0"/>
              <a:t> clean</a:t>
            </a:r>
            <a:endParaRPr lang="en-GB" sz="1600" dirty="0"/>
          </a:p>
        </p:txBody>
      </p:sp>
      <p:sp>
        <p:nvSpPr>
          <p:cNvPr id="16" name="Rectangle 15"/>
          <p:cNvSpPr/>
          <p:nvPr/>
        </p:nvSpPr>
        <p:spPr>
          <a:xfrm>
            <a:off x="896239" y="4302477"/>
            <a:ext cx="3348000" cy="50400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85766" tIns="67351" rIns="85766" bIns="67351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400" kern="1200" dirty="0" smtClean="0"/>
              <a:t>Support Tools</a:t>
            </a:r>
            <a:endParaRPr lang="en-GB" sz="2400" kern="1200" dirty="0"/>
          </a:p>
        </p:txBody>
      </p:sp>
      <p:sp>
        <p:nvSpPr>
          <p:cNvPr id="18" name="Freeform 17"/>
          <p:cNvSpPr/>
          <p:nvPr/>
        </p:nvSpPr>
        <p:spPr>
          <a:xfrm>
            <a:off x="4599185" y="4318376"/>
            <a:ext cx="3811167" cy="455419"/>
          </a:xfrm>
          <a:custGeom>
            <a:avLst/>
            <a:gdLst>
              <a:gd name="connsiteX0" fmla="*/ 0 w 1667284"/>
              <a:gd name="connsiteY0" fmla="*/ 104205 h 1042052"/>
              <a:gd name="connsiteX1" fmla="*/ 104205 w 1667284"/>
              <a:gd name="connsiteY1" fmla="*/ 0 h 1042052"/>
              <a:gd name="connsiteX2" fmla="*/ 1563079 w 1667284"/>
              <a:gd name="connsiteY2" fmla="*/ 0 h 1042052"/>
              <a:gd name="connsiteX3" fmla="*/ 1667284 w 1667284"/>
              <a:gd name="connsiteY3" fmla="*/ 104205 h 1042052"/>
              <a:gd name="connsiteX4" fmla="*/ 1667284 w 1667284"/>
              <a:gd name="connsiteY4" fmla="*/ 937847 h 1042052"/>
              <a:gd name="connsiteX5" fmla="*/ 1563079 w 1667284"/>
              <a:gd name="connsiteY5" fmla="*/ 1042052 h 1042052"/>
              <a:gd name="connsiteX6" fmla="*/ 104205 w 1667284"/>
              <a:gd name="connsiteY6" fmla="*/ 1042052 h 1042052"/>
              <a:gd name="connsiteX7" fmla="*/ 0 w 1667284"/>
              <a:gd name="connsiteY7" fmla="*/ 937847 h 1042052"/>
              <a:gd name="connsiteX8" fmla="*/ 0 w 1667284"/>
              <a:gd name="connsiteY8" fmla="*/ 104205 h 104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84" h="1042052">
                <a:moveTo>
                  <a:pt x="0" y="104205"/>
                </a:moveTo>
                <a:cubicBezTo>
                  <a:pt x="0" y="46654"/>
                  <a:pt x="46654" y="0"/>
                  <a:pt x="104205" y="0"/>
                </a:cubicBezTo>
                <a:lnTo>
                  <a:pt x="1563079" y="0"/>
                </a:lnTo>
                <a:cubicBezTo>
                  <a:pt x="1620630" y="0"/>
                  <a:pt x="1667284" y="46654"/>
                  <a:pt x="1667284" y="104205"/>
                </a:cubicBezTo>
                <a:lnTo>
                  <a:pt x="1667284" y="937847"/>
                </a:lnTo>
                <a:cubicBezTo>
                  <a:pt x="1667284" y="995398"/>
                  <a:pt x="1620630" y="1042052"/>
                  <a:pt x="1563079" y="1042052"/>
                </a:cubicBezTo>
                <a:lnTo>
                  <a:pt x="104205" y="1042052"/>
                </a:lnTo>
                <a:cubicBezTo>
                  <a:pt x="46654" y="1042052"/>
                  <a:pt x="0" y="995398"/>
                  <a:pt x="0" y="937847"/>
                </a:cubicBezTo>
                <a:lnTo>
                  <a:pt x="0" y="10420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61001" tIns="50841" rIns="61001" bIns="50841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err="1" smtClean="0">
                <a:solidFill>
                  <a:schemeClr val="dk1"/>
                </a:solidFill>
              </a:rPr>
              <a:t>dfw</a:t>
            </a:r>
            <a:r>
              <a:rPr lang="en-GB" sz="1600" dirty="0" smtClean="0">
                <a:solidFill>
                  <a:schemeClr val="dk1"/>
                </a:solidFill>
              </a:rPr>
              <a:t> dump</a:t>
            </a:r>
            <a:br>
              <a:rPr lang="en-GB" sz="1600" dirty="0" smtClean="0">
                <a:solidFill>
                  <a:schemeClr val="dk1"/>
                </a:solidFill>
              </a:rPr>
            </a:br>
            <a:r>
              <a:rPr lang="en-GB" sz="1600" dirty="0" err="1" smtClean="0">
                <a:solidFill>
                  <a:schemeClr val="dk1"/>
                </a:solidFill>
              </a:rPr>
              <a:t>dfw</a:t>
            </a:r>
            <a:r>
              <a:rPr lang="en-GB" sz="1600" dirty="0" smtClean="0">
                <a:solidFill>
                  <a:schemeClr val="dk1"/>
                </a:solidFill>
              </a:rPr>
              <a:t> blades</a:t>
            </a:r>
            <a:endParaRPr lang="en-GB" sz="1600" dirty="0">
              <a:solidFill>
                <a:schemeClr val="dk1"/>
              </a:solidFill>
            </a:endParaRPr>
          </a:p>
        </p:txBody>
      </p:sp>
      <p:sp>
        <p:nvSpPr>
          <p:cNvPr id="19" name="Freeform 18"/>
          <p:cNvSpPr/>
          <p:nvPr/>
        </p:nvSpPr>
        <p:spPr>
          <a:xfrm rot="5400000">
            <a:off x="3980790" y="5475401"/>
            <a:ext cx="509306" cy="78153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781539"/>
                </a:lnTo>
                <a:lnTo>
                  <a:pt x="208410" y="781539"/>
                </a:lnTo>
              </a:path>
            </a:pathLst>
          </a:custGeom>
          <a:noFill/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Rectangle 19"/>
          <p:cNvSpPr/>
          <p:nvPr/>
        </p:nvSpPr>
        <p:spPr>
          <a:xfrm>
            <a:off x="891841" y="5356751"/>
            <a:ext cx="3348000" cy="50400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85766" tIns="67351" rIns="85766" bIns="67351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400" kern="1200" dirty="0" smtClean="0"/>
              <a:t>More…</a:t>
            </a:r>
            <a:endParaRPr lang="en-GB" sz="2400" kern="1200" dirty="0"/>
          </a:p>
        </p:txBody>
      </p:sp>
      <p:sp>
        <p:nvSpPr>
          <p:cNvPr id="21" name="Freeform 20"/>
          <p:cNvSpPr/>
          <p:nvPr/>
        </p:nvSpPr>
        <p:spPr>
          <a:xfrm>
            <a:off x="4594787" y="5372650"/>
            <a:ext cx="3811167" cy="455419"/>
          </a:xfrm>
          <a:custGeom>
            <a:avLst/>
            <a:gdLst>
              <a:gd name="connsiteX0" fmla="*/ 0 w 1667284"/>
              <a:gd name="connsiteY0" fmla="*/ 104205 h 1042052"/>
              <a:gd name="connsiteX1" fmla="*/ 104205 w 1667284"/>
              <a:gd name="connsiteY1" fmla="*/ 0 h 1042052"/>
              <a:gd name="connsiteX2" fmla="*/ 1563079 w 1667284"/>
              <a:gd name="connsiteY2" fmla="*/ 0 h 1042052"/>
              <a:gd name="connsiteX3" fmla="*/ 1667284 w 1667284"/>
              <a:gd name="connsiteY3" fmla="*/ 104205 h 1042052"/>
              <a:gd name="connsiteX4" fmla="*/ 1667284 w 1667284"/>
              <a:gd name="connsiteY4" fmla="*/ 937847 h 1042052"/>
              <a:gd name="connsiteX5" fmla="*/ 1563079 w 1667284"/>
              <a:gd name="connsiteY5" fmla="*/ 1042052 h 1042052"/>
              <a:gd name="connsiteX6" fmla="*/ 104205 w 1667284"/>
              <a:gd name="connsiteY6" fmla="*/ 1042052 h 1042052"/>
              <a:gd name="connsiteX7" fmla="*/ 0 w 1667284"/>
              <a:gd name="connsiteY7" fmla="*/ 937847 h 1042052"/>
              <a:gd name="connsiteX8" fmla="*/ 0 w 1667284"/>
              <a:gd name="connsiteY8" fmla="*/ 104205 h 104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7284" h="1042052">
                <a:moveTo>
                  <a:pt x="0" y="104205"/>
                </a:moveTo>
                <a:cubicBezTo>
                  <a:pt x="0" y="46654"/>
                  <a:pt x="46654" y="0"/>
                  <a:pt x="104205" y="0"/>
                </a:cubicBezTo>
                <a:lnTo>
                  <a:pt x="1563079" y="0"/>
                </a:lnTo>
                <a:cubicBezTo>
                  <a:pt x="1620630" y="0"/>
                  <a:pt x="1667284" y="46654"/>
                  <a:pt x="1667284" y="104205"/>
                </a:cubicBezTo>
                <a:lnTo>
                  <a:pt x="1667284" y="937847"/>
                </a:lnTo>
                <a:cubicBezTo>
                  <a:pt x="1667284" y="995398"/>
                  <a:pt x="1620630" y="1042052"/>
                  <a:pt x="1563079" y="1042052"/>
                </a:cubicBezTo>
                <a:lnTo>
                  <a:pt x="104205" y="1042052"/>
                </a:lnTo>
                <a:cubicBezTo>
                  <a:pt x="46654" y="1042052"/>
                  <a:pt x="0" y="995398"/>
                  <a:pt x="0" y="937847"/>
                </a:cubicBezTo>
                <a:lnTo>
                  <a:pt x="0" y="104205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61001" tIns="50841" rIns="61001" bIns="50841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b="1" dirty="0" err="1" smtClean="0">
                <a:solidFill>
                  <a:schemeClr val="dk1"/>
                </a:solidFill>
              </a:rPr>
              <a:t>dfw</a:t>
            </a:r>
            <a:r>
              <a:rPr lang="en-GB" b="1" dirty="0" smtClean="0">
                <a:solidFill>
                  <a:schemeClr val="dk1"/>
                </a:solidFill>
              </a:rPr>
              <a:t> help</a:t>
            </a:r>
            <a:endParaRPr lang="en-GB" b="1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26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/>
          <p:nvPr/>
        </p:nvSpPr>
        <p:spPr>
          <a:xfrm rot="5400000">
            <a:off x="4295525" y="4071527"/>
            <a:ext cx="288597" cy="78153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781539"/>
                </a:lnTo>
                <a:lnTo>
                  <a:pt x="208410" y="781539"/>
                </a:lnTo>
              </a:path>
            </a:pathLst>
          </a:custGeom>
          <a:noFill/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Freeform 12"/>
          <p:cNvSpPr/>
          <p:nvPr/>
        </p:nvSpPr>
        <p:spPr>
          <a:xfrm rot="5400000">
            <a:off x="4295524" y="3034224"/>
            <a:ext cx="288597" cy="78153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781539"/>
                </a:lnTo>
                <a:lnTo>
                  <a:pt x="208410" y="781539"/>
                </a:lnTo>
              </a:path>
            </a:pathLst>
          </a:custGeom>
          <a:noFill/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Freeform 11"/>
          <p:cNvSpPr/>
          <p:nvPr/>
        </p:nvSpPr>
        <p:spPr>
          <a:xfrm rot="5400000">
            <a:off x="4143126" y="1990844"/>
            <a:ext cx="288597" cy="78153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781539"/>
                </a:lnTo>
                <a:lnTo>
                  <a:pt x="208410" y="781539"/>
                </a:lnTo>
              </a:path>
            </a:pathLst>
          </a:custGeom>
          <a:noFill/>
        </p:spPr>
        <p:style>
          <a:lnRef idx="2">
            <a:schemeClr val="dk2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Customisation</a:t>
            </a:r>
            <a:endParaRPr lang="en-GB" dirty="0"/>
          </a:p>
        </p:txBody>
      </p:sp>
      <p:sp>
        <p:nvSpPr>
          <p:cNvPr id="4" name="Snip Same Side Corner Rectangle 3"/>
          <p:cNvSpPr/>
          <p:nvPr/>
        </p:nvSpPr>
        <p:spPr>
          <a:xfrm>
            <a:off x="561975" y="5238749"/>
            <a:ext cx="8020050" cy="868361"/>
          </a:xfrm>
          <a:prstGeom prst="snip2Same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85766" tIns="67351" rIns="85766" bIns="67351" numCol="1" spcCol="1270" anchor="ctr" anchorCtr="0">
            <a:noAutofit/>
          </a:bodyPr>
          <a:lstStyle/>
          <a:p>
            <a:pPr algn="ctr"/>
            <a:r>
              <a:rPr lang="en-GB" sz="1600" dirty="0"/>
              <a:t>This scheme simplifies the upgrade to a new version of the Framework.</a:t>
            </a:r>
          </a:p>
        </p:txBody>
      </p:sp>
      <p:sp>
        <p:nvSpPr>
          <p:cNvPr id="6" name="Rectangle 5"/>
          <p:cNvSpPr/>
          <p:nvPr/>
        </p:nvSpPr>
        <p:spPr>
          <a:xfrm>
            <a:off x="1133475" y="1880839"/>
            <a:ext cx="3132000" cy="72000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85766" tIns="67351" rIns="85766" bIns="67351" numCol="1" spcCol="1270" anchor="ctr" anchorCtr="0">
            <a:noAutofit/>
          </a:bodyPr>
          <a:lstStyle/>
          <a:p>
            <a:pPr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smtClean="0"/>
              <a:t>The </a:t>
            </a:r>
            <a:r>
              <a:rPr lang="en-GB" sz="1600" dirty="0"/>
              <a:t>only writeable files in the Deployment Framework are </a:t>
            </a:r>
            <a:r>
              <a:rPr lang="en-GB" sz="1600" dirty="0" smtClean="0"/>
              <a:t>in</a:t>
            </a:r>
            <a:endParaRPr lang="en-GB" sz="1600" dirty="0"/>
          </a:p>
        </p:txBody>
      </p:sp>
      <p:sp>
        <p:nvSpPr>
          <p:cNvPr id="7" name="Rectangle 6"/>
          <p:cNvSpPr/>
          <p:nvPr/>
        </p:nvSpPr>
        <p:spPr>
          <a:xfrm>
            <a:off x="4675050" y="2033239"/>
            <a:ext cx="3427200" cy="39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61001" tIns="50841" rIns="61001" bIns="50841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600" dirty="0" err="1" smtClean="0"/>
              <a:t>global_config</a:t>
            </a:r>
            <a:r>
              <a:rPr lang="en-GB" sz="1600" dirty="0" smtClean="0"/>
              <a:t> </a:t>
            </a:r>
            <a:r>
              <a:rPr lang="en-GB" sz="1600" dirty="0"/>
              <a:t>directory</a:t>
            </a:r>
          </a:p>
        </p:txBody>
      </p:sp>
      <p:sp>
        <p:nvSpPr>
          <p:cNvPr id="8" name="Rectangle 7"/>
          <p:cNvSpPr/>
          <p:nvPr/>
        </p:nvSpPr>
        <p:spPr>
          <a:xfrm>
            <a:off x="1133475" y="2924218"/>
            <a:ext cx="3132000" cy="72000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85766" tIns="67351" rIns="85766" bIns="67351" numCol="1" spcCol="1270" anchor="ctr" anchorCtr="0">
            <a:noAutofit/>
          </a:bodyPr>
          <a:lstStyle/>
          <a:p>
            <a:pPr algn="ctr"/>
            <a:r>
              <a:rPr lang="en-GB" sz="1600" dirty="0"/>
              <a:t>The core component configuration can be modified </a:t>
            </a:r>
          </a:p>
        </p:txBody>
      </p:sp>
      <p:sp>
        <p:nvSpPr>
          <p:cNvPr id="9" name="Rectangle 8"/>
          <p:cNvSpPr/>
          <p:nvPr/>
        </p:nvSpPr>
        <p:spPr>
          <a:xfrm>
            <a:off x="4675050" y="3076619"/>
            <a:ext cx="3427200" cy="39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61001" tIns="50841" rIns="61001" bIns="50841" numCol="1" spcCol="1270" anchor="ctr" anchorCtr="0">
            <a:noAutofit/>
          </a:bodyPr>
          <a:lstStyle/>
          <a:p>
            <a:pPr lvl="1"/>
            <a:r>
              <a:rPr lang="en-GB" sz="1600" dirty="0"/>
              <a:t>by editing the overrides files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33475" y="3967598"/>
            <a:ext cx="3132000" cy="720000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85766" tIns="67351" rIns="85766" bIns="67351" numCol="1" spcCol="1270" anchor="ctr" anchorCtr="0">
            <a:noAutofit/>
          </a:bodyPr>
          <a:lstStyle/>
          <a:p>
            <a:pPr algn="ctr"/>
            <a:r>
              <a:rPr lang="en-GB" sz="1600" dirty="0"/>
              <a:t>Files outside </a:t>
            </a:r>
            <a:r>
              <a:rPr lang="en-GB" sz="1600" dirty="0" smtClean="0"/>
              <a:t>the</a:t>
            </a:r>
          </a:p>
          <a:p>
            <a:pPr algn="ctr"/>
            <a:r>
              <a:rPr lang="en-GB" sz="1600" dirty="0" smtClean="0"/>
              <a:t>global_config directory</a:t>
            </a:r>
            <a:endParaRPr lang="en-GB" sz="1600" dirty="0"/>
          </a:p>
        </p:txBody>
      </p:sp>
      <p:sp>
        <p:nvSpPr>
          <p:cNvPr id="11" name="Rectangle 10"/>
          <p:cNvSpPr/>
          <p:nvPr/>
        </p:nvSpPr>
        <p:spPr>
          <a:xfrm>
            <a:off x="4675049" y="4119998"/>
            <a:ext cx="3426959" cy="39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61001" tIns="50841" rIns="61001" bIns="50841" numCol="1" spcCol="1270" anchor="ctr" anchorCtr="0">
            <a:noAutofit/>
          </a:bodyPr>
          <a:lstStyle/>
          <a:p>
            <a:pPr lvl="1"/>
            <a:r>
              <a:rPr lang="en-GB" sz="1600" b="1" dirty="0" smtClean="0">
                <a:solidFill>
                  <a:schemeClr val="tx1"/>
                </a:solidFill>
              </a:rPr>
              <a:t>Should</a:t>
            </a:r>
            <a:r>
              <a:rPr lang="en-GB" sz="1600" b="1" dirty="0" smtClean="0">
                <a:solidFill>
                  <a:schemeClr val="accent1"/>
                </a:solidFill>
              </a:rPr>
              <a:t> NEVER</a:t>
            </a:r>
            <a:r>
              <a:rPr lang="en-GB" sz="1600" dirty="0" smtClean="0"/>
              <a:t> </a:t>
            </a:r>
            <a:r>
              <a:rPr lang="en-GB" sz="1600" dirty="0"/>
              <a:t>be changed</a:t>
            </a:r>
          </a:p>
        </p:txBody>
      </p:sp>
    </p:spTree>
    <p:extLst>
      <p:ext uri="{BB962C8B-B14F-4D97-AF65-F5344CB8AC3E}">
        <p14:creationId xmlns:p14="http://schemas.microsoft.com/office/powerpoint/2010/main" val="429064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Example Customisation </a:t>
            </a:r>
            <a:br>
              <a:rPr lang="en-GB" dirty="0" smtClean="0"/>
            </a:br>
            <a:r>
              <a:rPr lang="en-GB" dirty="0" smtClean="0"/>
              <a:t>Debug Logging</a:t>
            </a:r>
            <a:endParaRPr lang="en-GB" sz="1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732" y="536927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342230339"/>
              </p:ext>
            </p:extLst>
          </p:nvPr>
        </p:nvGraphicFramePr>
        <p:xfrm>
          <a:off x="1134244" y="2462760"/>
          <a:ext cx="70842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38249"/>
          </a:xfrm>
        </p:spPr>
        <p:txBody>
          <a:bodyPr>
            <a:normAutofit/>
          </a:bodyPr>
          <a:lstStyle/>
          <a:p>
            <a:r>
              <a:rPr lang="en-GB" sz="2400" dirty="0" smtClean="0"/>
              <a:t>Try tutorial “Deployment Framework and Caplin Platform”, Section 5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3794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Example </a:t>
            </a:r>
            <a:r>
              <a:rPr lang="en-GB" dirty="0" smtClean="0"/>
              <a:t>Customisation </a:t>
            </a:r>
            <a:br>
              <a:rPr lang="en-GB" dirty="0" smtClean="0"/>
            </a:br>
            <a:r>
              <a:rPr lang="en-GB" dirty="0" smtClean="0"/>
              <a:t>Changing a Port Number</a:t>
            </a:r>
            <a:endParaRPr lang="en-GB" sz="13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928" y="481341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16393901"/>
              </p:ext>
            </p:extLst>
          </p:nvPr>
        </p:nvGraphicFramePr>
        <p:xfrm>
          <a:off x="1134244" y="1975904"/>
          <a:ext cx="70842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7078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Arrow 11"/>
          <p:cNvSpPr/>
          <p:nvPr/>
        </p:nvSpPr>
        <p:spPr>
          <a:xfrm>
            <a:off x="3762375" y="3488896"/>
            <a:ext cx="2619375" cy="521129"/>
          </a:xfrm>
          <a:prstGeom prst="rightArrow">
            <a:avLst>
              <a:gd name="adj1" fmla="val 75000"/>
              <a:gd name="adj2" fmla="val 50000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 anchorCtr="1"/>
          <a:lstStyle/>
          <a:p>
            <a:r>
              <a:rPr lang="en-GB" dirty="0" smtClean="0"/>
              <a:t>Run</a:t>
            </a:r>
            <a:endParaRPr lang="en-GB" dirty="0"/>
          </a:p>
        </p:txBody>
      </p:sp>
      <p:sp>
        <p:nvSpPr>
          <p:cNvPr id="10" name="Right Arrow 9"/>
          <p:cNvSpPr/>
          <p:nvPr/>
        </p:nvSpPr>
        <p:spPr>
          <a:xfrm>
            <a:off x="3762375" y="2791930"/>
            <a:ext cx="2619375" cy="521129"/>
          </a:xfrm>
          <a:prstGeom prst="rightArrow">
            <a:avLst>
              <a:gd name="adj1" fmla="val 75000"/>
              <a:gd name="adj2" fmla="val 50000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 anchorCtr="1"/>
          <a:lstStyle/>
          <a:p>
            <a:r>
              <a:rPr lang="en-GB" dirty="0" smtClean="0"/>
              <a:t>Upgraded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Framework</a:t>
            </a:r>
            <a:endParaRPr lang="en-GB" dirty="0"/>
          </a:p>
        </p:txBody>
      </p:sp>
      <p:sp>
        <p:nvSpPr>
          <p:cNvPr id="4" name="Snip Same Side Corner Rectangle 3"/>
          <p:cNvSpPr/>
          <p:nvPr/>
        </p:nvSpPr>
        <p:spPr>
          <a:xfrm>
            <a:off x="552450" y="4690269"/>
            <a:ext cx="8134350" cy="868361"/>
          </a:xfrm>
          <a:prstGeom prst="snip2Same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1"/>
            <a:r>
              <a:rPr lang="en-GB" i="1" dirty="0" smtClean="0"/>
              <a:t>‘in </a:t>
            </a:r>
            <a:r>
              <a:rPr lang="en-GB" i="1" dirty="0"/>
              <a:t>a consistent, repeatable and modular way on all supported </a:t>
            </a:r>
            <a:r>
              <a:rPr lang="en-GB" i="1" dirty="0" smtClean="0"/>
              <a:t>platforms’</a:t>
            </a:r>
            <a:endParaRPr lang="en-GB" dirty="0"/>
          </a:p>
        </p:txBody>
      </p:sp>
      <p:sp>
        <p:nvSpPr>
          <p:cNvPr id="8" name="Right Arrow 7"/>
          <p:cNvSpPr/>
          <p:nvPr/>
        </p:nvSpPr>
        <p:spPr>
          <a:xfrm>
            <a:off x="3762375" y="2085439"/>
            <a:ext cx="2619375" cy="521129"/>
          </a:xfrm>
          <a:prstGeom prst="rightArrow">
            <a:avLst>
              <a:gd name="adj1" fmla="val 75000"/>
              <a:gd name="adj2" fmla="val 50000"/>
            </a:avLst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 anchorCtr="1"/>
          <a:lstStyle/>
          <a:p>
            <a:r>
              <a:rPr lang="en-GB" dirty="0" smtClean="0"/>
              <a:t>Installed</a:t>
            </a:r>
            <a:endParaRPr lang="en-GB" dirty="0"/>
          </a:p>
        </p:txBody>
      </p:sp>
      <p:sp>
        <p:nvSpPr>
          <p:cNvPr id="9" name="Freeform 8"/>
          <p:cNvSpPr/>
          <p:nvPr/>
        </p:nvSpPr>
        <p:spPr>
          <a:xfrm>
            <a:off x="1190625" y="2057400"/>
            <a:ext cx="2695575" cy="1971675"/>
          </a:xfrm>
          <a:custGeom>
            <a:avLst/>
            <a:gdLst>
              <a:gd name="connsiteX0" fmla="*/ 0 w 2438400"/>
              <a:gd name="connsiteY0" fmla="*/ 138797 h 832764"/>
              <a:gd name="connsiteX1" fmla="*/ 138797 w 2438400"/>
              <a:gd name="connsiteY1" fmla="*/ 0 h 832764"/>
              <a:gd name="connsiteX2" fmla="*/ 2299603 w 2438400"/>
              <a:gd name="connsiteY2" fmla="*/ 0 h 832764"/>
              <a:gd name="connsiteX3" fmla="*/ 2438400 w 2438400"/>
              <a:gd name="connsiteY3" fmla="*/ 138797 h 832764"/>
              <a:gd name="connsiteX4" fmla="*/ 2438400 w 2438400"/>
              <a:gd name="connsiteY4" fmla="*/ 693967 h 832764"/>
              <a:gd name="connsiteX5" fmla="*/ 2299603 w 2438400"/>
              <a:gd name="connsiteY5" fmla="*/ 832764 h 832764"/>
              <a:gd name="connsiteX6" fmla="*/ 138797 w 2438400"/>
              <a:gd name="connsiteY6" fmla="*/ 832764 h 832764"/>
              <a:gd name="connsiteX7" fmla="*/ 0 w 2438400"/>
              <a:gd name="connsiteY7" fmla="*/ 693967 h 832764"/>
              <a:gd name="connsiteX8" fmla="*/ 0 w 2438400"/>
              <a:gd name="connsiteY8" fmla="*/ 138797 h 83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8400" h="832764">
                <a:moveTo>
                  <a:pt x="0" y="138797"/>
                </a:moveTo>
                <a:cubicBezTo>
                  <a:pt x="0" y="62142"/>
                  <a:pt x="62142" y="0"/>
                  <a:pt x="138797" y="0"/>
                </a:cubicBezTo>
                <a:lnTo>
                  <a:pt x="2299603" y="0"/>
                </a:lnTo>
                <a:cubicBezTo>
                  <a:pt x="2376258" y="0"/>
                  <a:pt x="2438400" y="62142"/>
                  <a:pt x="2438400" y="138797"/>
                </a:cubicBezTo>
                <a:lnTo>
                  <a:pt x="2438400" y="693967"/>
                </a:lnTo>
                <a:cubicBezTo>
                  <a:pt x="2438400" y="770622"/>
                  <a:pt x="2376258" y="832764"/>
                  <a:pt x="2299603" y="832764"/>
                </a:cubicBezTo>
                <a:lnTo>
                  <a:pt x="138797" y="832764"/>
                </a:lnTo>
                <a:cubicBezTo>
                  <a:pt x="62142" y="832764"/>
                  <a:pt x="0" y="770622"/>
                  <a:pt x="0" y="693967"/>
                </a:cubicBezTo>
                <a:lnTo>
                  <a:pt x="0" y="138797"/>
                </a:lnTo>
                <a:close/>
              </a:path>
            </a:pathLst>
          </a:cu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lIns="0" tIns="0" rIns="0" bIns="327600" anchor="ctr" anchorCtr="0"/>
          <a:lstStyle/>
          <a:p>
            <a:pPr algn="ctr"/>
            <a:r>
              <a:rPr lang="en-GB" sz="14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</a:rPr>
              <a:t>The Deployment Framework allows the Caplin Platform components to be </a:t>
            </a:r>
          </a:p>
        </p:txBody>
      </p:sp>
    </p:spTree>
    <p:extLst>
      <p:ext uri="{BB962C8B-B14F-4D97-AF65-F5344CB8AC3E}">
        <p14:creationId xmlns:p14="http://schemas.microsoft.com/office/powerpoint/2010/main" val="206794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The components that can be deployed are Transformer, Liberator and </a:t>
            </a:r>
            <a:r>
              <a:rPr lang="en-GB" sz="2400" dirty="0" smtClean="0"/>
              <a:t>Blades (more later….)</a:t>
            </a:r>
            <a:endParaRPr lang="en-GB" sz="2400" dirty="0"/>
          </a:p>
        </p:txBody>
      </p:sp>
      <p:sp>
        <p:nvSpPr>
          <p:cNvPr id="7" name="Rectangle 35"/>
          <p:cNvSpPr>
            <a:spLocks/>
          </p:cNvSpPr>
          <p:nvPr/>
        </p:nvSpPr>
        <p:spPr bwMode="auto">
          <a:xfrm>
            <a:off x="3898125" y="3167542"/>
            <a:ext cx="2868303" cy="778396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14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Liberator</a:t>
            </a:r>
            <a:endParaRPr lang="en-US" sz="14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8" name="Rectangle 35"/>
          <p:cNvSpPr>
            <a:spLocks/>
          </p:cNvSpPr>
          <p:nvPr/>
        </p:nvSpPr>
        <p:spPr bwMode="auto">
          <a:xfrm>
            <a:off x="3898125" y="4200566"/>
            <a:ext cx="2868303" cy="778396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lIns="0" tIns="0" rIns="0" bIns="327600" anchor="ctr" anchorCtr="0"/>
          <a:lstStyle/>
          <a:p>
            <a:pPr algn="ctr" defTabSz="457200"/>
            <a:endParaRPr lang="en-US" sz="1400" b="1" dirty="0" smtClean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  <a:p>
            <a:pPr algn="ctr" defTabSz="457200"/>
            <a:endParaRPr lang="en-US" sz="14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  <a:p>
            <a:pPr algn="ctr" defTabSz="457200"/>
            <a:r>
              <a:rPr lang="en-US" sz="14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Transformer</a:t>
            </a:r>
            <a:endParaRPr lang="en-US" sz="14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2404636" y="2740261"/>
            <a:ext cx="900000" cy="2838027"/>
          </a:xfrm>
          <a:prstGeom prst="flowChartProcess">
            <a:avLst/>
          </a:prstGeom>
          <a:gradFill flip="none" rotWithShape="1">
            <a:gsLst>
              <a:gs pos="0">
                <a:srgbClr val="1F497D">
                  <a:alpha val="68000"/>
                </a:srgbClr>
              </a:gs>
              <a:gs pos="10000">
                <a:srgbClr val="8EB4E3"/>
              </a:gs>
            </a:gsLst>
            <a:lin ang="0" scaled="1"/>
            <a:tileRect/>
          </a:gradFill>
          <a:ln w="9525">
            <a:noFill/>
            <a:prstDash val="dash"/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vert="horz"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1600" b="1" dirty="0" smtClean="0">
              <a:solidFill>
                <a:schemeClr val="bg1"/>
              </a:solidFill>
            </a:endParaRPr>
          </a:p>
        </p:txBody>
      </p:sp>
      <p:sp>
        <p:nvSpPr>
          <p:cNvPr id="10" name="Rectangle 47"/>
          <p:cNvSpPr>
            <a:spLocks/>
          </p:cNvSpPr>
          <p:nvPr/>
        </p:nvSpPr>
        <p:spPr bwMode="auto">
          <a:xfrm>
            <a:off x="2514220" y="3411387"/>
            <a:ext cx="695505" cy="468000"/>
          </a:xfrm>
          <a:prstGeom prst="rect">
            <a:avLst/>
          </a:prstGeom>
          <a:solidFill>
            <a:srgbClr val="1F497D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extLst/>
        </p:spPr>
        <p:txBody>
          <a:bodyPr lIns="0" tIns="0" rIns="0" bIns="0" anchor="ctr"/>
          <a:lstStyle/>
          <a:p>
            <a:pPr algn="ctr" defTabSz="457200"/>
            <a:r>
              <a:rPr lang="en-US" sz="800" b="1" dirty="0" smtClean="0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Liberator </a:t>
            </a:r>
            <a:r>
              <a:rPr lang="en-US" sz="800" b="1" dirty="0" err="1" smtClean="0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config</a:t>
            </a:r>
            <a:endParaRPr lang="en-US" sz="800" b="1" dirty="0">
              <a:solidFill>
                <a:schemeClr val="bg1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1" name="Rectangle 47"/>
          <p:cNvSpPr>
            <a:spLocks/>
          </p:cNvSpPr>
          <p:nvPr/>
        </p:nvSpPr>
        <p:spPr bwMode="auto">
          <a:xfrm>
            <a:off x="2514220" y="3980024"/>
            <a:ext cx="695505" cy="468000"/>
          </a:xfrm>
          <a:prstGeom prst="rect">
            <a:avLst/>
          </a:prstGeom>
          <a:solidFill>
            <a:srgbClr val="1F497D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extLst/>
        </p:spPr>
        <p:txBody>
          <a:bodyPr lIns="0" tIns="0" rIns="0" bIns="0" anchor="ctr"/>
          <a:lstStyle/>
          <a:p>
            <a:pPr algn="ctr" defTabSz="457200"/>
            <a:r>
              <a:rPr lang="en-US" sz="800" b="1" dirty="0" smtClean="0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Transformer</a:t>
            </a:r>
          </a:p>
          <a:p>
            <a:pPr algn="ctr" defTabSz="457200"/>
            <a:r>
              <a:rPr lang="en-US" sz="800" b="1" dirty="0" err="1" smtClean="0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config</a:t>
            </a:r>
            <a:endParaRPr lang="en-US" sz="800" b="1" dirty="0">
              <a:solidFill>
                <a:schemeClr val="bg1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2" name="Rectangle 47"/>
          <p:cNvSpPr>
            <a:spLocks/>
          </p:cNvSpPr>
          <p:nvPr/>
        </p:nvSpPr>
        <p:spPr bwMode="auto">
          <a:xfrm>
            <a:off x="2514220" y="4785593"/>
            <a:ext cx="695505" cy="648000"/>
          </a:xfrm>
          <a:prstGeom prst="rect">
            <a:avLst/>
          </a:prstGeom>
          <a:solidFill>
            <a:srgbClr val="DDD9C3"/>
          </a:solidFill>
          <a:ln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extLst/>
        </p:spPr>
        <p:txBody>
          <a:bodyPr lIns="0" tIns="0" rIns="0" bIns="0" anchor="ctr"/>
          <a:lstStyle/>
          <a:p>
            <a:pPr algn="ctr" defTabSz="457200"/>
            <a:r>
              <a:rPr lang="en-US" sz="800" b="1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Trading Integration Adapter</a:t>
            </a:r>
            <a:endParaRPr lang="en-US" sz="800" b="1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45413" y="2825567"/>
            <a:ext cx="1033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</a:rPr>
              <a:t>Adapter Blade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Deployment Framework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658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Used to Deploy </a:t>
            </a:r>
            <a:r>
              <a:rPr lang="en-GB" dirty="0"/>
              <a:t>C</a:t>
            </a:r>
            <a:r>
              <a:rPr lang="en-GB" dirty="0" smtClean="0"/>
              <a:t>omponents and Features</a:t>
            </a:r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8914">
            <a:off x="1715727" y="2313366"/>
            <a:ext cx="2949461" cy="29266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26908">
            <a:off x="5065213" y="2487318"/>
            <a:ext cx="2516186" cy="15097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46739" y="5451411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Liberator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071383" y="4845273"/>
            <a:ext cx="1432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Transformer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7504211" y="4253752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Blade</a:t>
            </a:r>
            <a:endParaRPr lang="en-GB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5594325" y="3909849"/>
            <a:ext cx="270447" cy="13047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5" idx="0"/>
          </p:cNvCxnSpPr>
          <p:nvPr/>
        </p:nvCxnSpPr>
        <p:spPr>
          <a:xfrm flipH="1" flipV="1">
            <a:off x="6526925" y="3909849"/>
            <a:ext cx="260872" cy="9354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6" idx="0"/>
          </p:cNvCxnSpPr>
          <p:nvPr/>
        </p:nvCxnSpPr>
        <p:spPr>
          <a:xfrm flipH="1" flipV="1">
            <a:off x="6858000" y="3626069"/>
            <a:ext cx="1033497" cy="62768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508121" y="6005409"/>
            <a:ext cx="2634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Deployment Framework</a:t>
            </a:r>
            <a:endParaRPr lang="en-GB" dirty="0"/>
          </a:p>
        </p:txBody>
      </p:sp>
      <p:cxnSp>
        <p:nvCxnSpPr>
          <p:cNvPr id="19" name="Straight Arrow Connector 18"/>
          <p:cNvCxnSpPr>
            <a:stCxn id="17" idx="0"/>
          </p:cNvCxnSpPr>
          <p:nvPr/>
        </p:nvCxnSpPr>
        <p:spPr>
          <a:xfrm flipV="1">
            <a:off x="2825148" y="5214605"/>
            <a:ext cx="0" cy="7908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54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>
            <a:endCxn id="18" idx="0"/>
          </p:cNvCxnSpPr>
          <p:nvPr/>
        </p:nvCxnSpPr>
        <p:spPr>
          <a:xfrm>
            <a:off x="5554788" y="2043459"/>
            <a:ext cx="0" cy="3381999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endCxn id="17" idx="0"/>
          </p:cNvCxnSpPr>
          <p:nvPr/>
        </p:nvCxnSpPr>
        <p:spPr>
          <a:xfrm flipH="1">
            <a:off x="4513511" y="3858385"/>
            <a:ext cx="4272" cy="1567073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endCxn id="21" idx="1"/>
          </p:cNvCxnSpPr>
          <p:nvPr/>
        </p:nvCxnSpPr>
        <p:spPr>
          <a:xfrm flipH="1">
            <a:off x="6559720" y="3858386"/>
            <a:ext cx="5292" cy="1623695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Elbow Connector 41"/>
          <p:cNvCxnSpPr>
            <a:stCxn id="16" idx="0"/>
            <a:endCxn id="8" idx="1"/>
          </p:cNvCxnSpPr>
          <p:nvPr/>
        </p:nvCxnSpPr>
        <p:spPr>
          <a:xfrm rot="5400000" flipH="1" flipV="1">
            <a:off x="2486869" y="3823703"/>
            <a:ext cx="2544993" cy="658519"/>
          </a:xfrm>
          <a:prstGeom prst="bentConnector2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52" idx="3"/>
            <a:endCxn id="22" idx="0"/>
          </p:cNvCxnSpPr>
          <p:nvPr/>
        </p:nvCxnSpPr>
        <p:spPr>
          <a:xfrm>
            <a:off x="6908094" y="3061863"/>
            <a:ext cx="676406" cy="2363595"/>
          </a:xfrm>
          <a:prstGeom prst="bentConnector2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2" idx="3"/>
            <a:endCxn id="20" idx="2"/>
          </p:cNvCxnSpPr>
          <p:nvPr/>
        </p:nvCxnSpPr>
        <p:spPr>
          <a:xfrm>
            <a:off x="8052499" y="5749309"/>
            <a:ext cx="195820" cy="1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938943"/>
          </a:xfrm>
        </p:spPr>
        <p:txBody>
          <a:bodyPr>
            <a:normAutofit/>
          </a:bodyPr>
          <a:lstStyle/>
          <a:p>
            <a:r>
              <a:rPr lang="en-GB" dirty="0" err="1" smtClean="0"/>
              <a:t>Caplin</a:t>
            </a:r>
            <a:r>
              <a:rPr lang="en-GB" dirty="0" smtClean="0"/>
              <a:t> Platform and CIS</a:t>
            </a:r>
            <a:endParaRPr lang="en-GB" dirty="0"/>
          </a:p>
        </p:txBody>
      </p:sp>
      <p:sp>
        <p:nvSpPr>
          <p:cNvPr id="5" name="Rectangle 35"/>
          <p:cNvSpPr>
            <a:spLocks/>
          </p:cNvSpPr>
          <p:nvPr/>
        </p:nvSpPr>
        <p:spPr bwMode="auto">
          <a:xfrm>
            <a:off x="4088625" y="1752036"/>
            <a:ext cx="2868303" cy="427736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err="1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StreamLink</a:t>
            </a:r>
            <a:r>
              <a:rPr lang="en-US" sz="10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 API</a:t>
            </a:r>
            <a:endParaRPr lang="en-US" sz="10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85066" y="1318591"/>
            <a:ext cx="2871865" cy="434704"/>
          </a:xfrm>
          <a:prstGeom prst="rect">
            <a:avLst/>
          </a:prstGeom>
          <a:solidFill>
            <a:srgbClr val="F2F2F2"/>
          </a:solidFill>
          <a:ln w="6350" cmpd="sng"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 dirty="0" smtClean="0"/>
              <a:t>Client Application</a:t>
            </a:r>
            <a:endParaRPr lang="en-US" sz="1400" b="1" dirty="0"/>
          </a:p>
        </p:txBody>
      </p:sp>
      <p:sp>
        <p:nvSpPr>
          <p:cNvPr id="8" name="Rectangle 35"/>
          <p:cNvSpPr>
            <a:spLocks/>
          </p:cNvSpPr>
          <p:nvPr/>
        </p:nvSpPr>
        <p:spPr bwMode="auto">
          <a:xfrm>
            <a:off x="4088625" y="2491267"/>
            <a:ext cx="2868303" cy="778396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10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Liberator</a:t>
            </a:r>
            <a:endParaRPr lang="en-US" sz="10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9" name="Rectangle 35"/>
          <p:cNvSpPr>
            <a:spLocks/>
          </p:cNvSpPr>
          <p:nvPr/>
        </p:nvSpPr>
        <p:spPr bwMode="auto">
          <a:xfrm>
            <a:off x="4088625" y="3524291"/>
            <a:ext cx="2868303" cy="778396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327600" anchor="ctr"/>
          <a:lstStyle/>
          <a:p>
            <a:pPr algn="ctr" defTabSz="457200"/>
            <a:r>
              <a:rPr lang="en-US" sz="10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Transformer</a:t>
            </a:r>
            <a:endParaRPr lang="en-US" sz="10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1642636" y="2473561"/>
            <a:ext cx="900000" cy="2838027"/>
          </a:xfrm>
          <a:prstGeom prst="flowChartProcess">
            <a:avLst/>
          </a:prstGeom>
          <a:gradFill flip="none" rotWithShape="1">
            <a:gsLst>
              <a:gs pos="0">
                <a:srgbClr val="1F497D">
                  <a:alpha val="68000"/>
                </a:srgbClr>
              </a:gs>
              <a:gs pos="10000">
                <a:srgbClr val="8EB4E3"/>
              </a:gs>
            </a:gsLst>
            <a:lin ang="0" scaled="1"/>
            <a:tileRect/>
          </a:gradFill>
          <a:ln w="9525">
            <a:noFill/>
            <a:prstDash val="dash"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vert="horz"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1600" b="1" dirty="0" smtClean="0">
              <a:solidFill>
                <a:schemeClr val="bg1"/>
              </a:solidFill>
            </a:endParaRPr>
          </a:p>
        </p:txBody>
      </p:sp>
      <p:sp>
        <p:nvSpPr>
          <p:cNvPr id="11" name="Rectangle 47"/>
          <p:cNvSpPr>
            <a:spLocks/>
          </p:cNvSpPr>
          <p:nvPr/>
        </p:nvSpPr>
        <p:spPr bwMode="auto">
          <a:xfrm>
            <a:off x="2983372" y="4518893"/>
            <a:ext cx="935999" cy="648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Trading 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2" name="Rectangle 47"/>
          <p:cNvSpPr>
            <a:spLocks/>
          </p:cNvSpPr>
          <p:nvPr/>
        </p:nvSpPr>
        <p:spPr bwMode="auto">
          <a:xfrm>
            <a:off x="5115824" y="4518893"/>
            <a:ext cx="904022" cy="648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Pricing 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3" name="Rectangle 47"/>
          <p:cNvSpPr>
            <a:spLocks/>
          </p:cNvSpPr>
          <p:nvPr/>
        </p:nvSpPr>
        <p:spPr bwMode="auto">
          <a:xfrm>
            <a:off x="4063815" y="4518893"/>
            <a:ext cx="904022" cy="648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Alerts </a:t>
            </a:r>
          </a:p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4" name="Rectangle 47"/>
          <p:cNvSpPr>
            <a:spLocks/>
          </p:cNvSpPr>
          <p:nvPr/>
        </p:nvSpPr>
        <p:spPr bwMode="auto">
          <a:xfrm>
            <a:off x="6104036" y="4518893"/>
            <a:ext cx="904022" cy="648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Charts </a:t>
            </a:r>
          </a:p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5" name="Rectangle 47"/>
          <p:cNvSpPr>
            <a:spLocks/>
          </p:cNvSpPr>
          <p:nvPr/>
        </p:nvSpPr>
        <p:spPr bwMode="auto">
          <a:xfrm>
            <a:off x="7150690" y="4518893"/>
            <a:ext cx="904022" cy="648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Permissioning </a:t>
            </a:r>
          </a:p>
          <a:p>
            <a:pPr algn="ctr" defTabSz="457200"/>
            <a:r>
              <a:rPr lang="en-US" sz="900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Integration Adapter</a:t>
            </a:r>
            <a:endParaRPr lang="en-US" sz="900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6" name="Rectangle 39"/>
          <p:cNvSpPr>
            <a:spLocks/>
          </p:cNvSpPr>
          <p:nvPr/>
        </p:nvSpPr>
        <p:spPr bwMode="auto">
          <a:xfrm>
            <a:off x="2962106" y="5425458"/>
            <a:ext cx="935999" cy="6477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Trading System</a:t>
            </a:r>
            <a:endParaRPr lang="en-US" sz="900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7" name="Rectangle 39"/>
          <p:cNvSpPr>
            <a:spLocks/>
          </p:cNvSpPr>
          <p:nvPr/>
        </p:nvSpPr>
        <p:spPr bwMode="auto">
          <a:xfrm>
            <a:off x="4045512" y="5425458"/>
            <a:ext cx="935999" cy="6477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Pricing System</a:t>
            </a:r>
            <a:endParaRPr lang="en-US" sz="900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18" name="Rectangle 39"/>
          <p:cNvSpPr>
            <a:spLocks/>
          </p:cNvSpPr>
          <p:nvPr/>
        </p:nvSpPr>
        <p:spPr bwMode="auto">
          <a:xfrm>
            <a:off x="5086790" y="5425458"/>
            <a:ext cx="935999" cy="6477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900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Events or </a:t>
            </a:r>
          </a:p>
          <a:p>
            <a:pPr algn="ctr" defTabSz="457200"/>
            <a:r>
              <a:rPr lang="en-US" sz="900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Notification System</a:t>
            </a:r>
            <a:endParaRPr lang="en-US" sz="900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0" name="Can 19"/>
          <p:cNvSpPr/>
          <p:nvPr/>
        </p:nvSpPr>
        <p:spPr>
          <a:xfrm>
            <a:off x="8248321" y="5482080"/>
            <a:ext cx="669279" cy="534457"/>
          </a:xfrm>
          <a:prstGeom prst="can">
            <a:avLst/>
          </a:prstGeom>
          <a:solidFill>
            <a:srgbClr val="8EB4E3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latin typeface="Arial"/>
                <a:cs typeface="Arial"/>
              </a:rPr>
              <a:t>User Data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21" name="Can 20"/>
          <p:cNvSpPr/>
          <p:nvPr/>
        </p:nvSpPr>
        <p:spPr>
          <a:xfrm>
            <a:off x="6225081" y="5482080"/>
            <a:ext cx="669279" cy="534457"/>
          </a:xfrm>
          <a:prstGeom prst="can">
            <a:avLst/>
          </a:prstGeom>
          <a:solidFill>
            <a:srgbClr val="8EB4E3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latin typeface="Arial"/>
                <a:cs typeface="Arial"/>
              </a:rPr>
              <a:t>Historic Data</a:t>
            </a:r>
            <a:endParaRPr lang="en-US" sz="1000" dirty="0">
              <a:latin typeface="Arial"/>
              <a:cs typeface="Arial"/>
            </a:endParaRPr>
          </a:p>
        </p:txBody>
      </p:sp>
      <p:sp>
        <p:nvSpPr>
          <p:cNvPr id="22" name="Rectangle 39"/>
          <p:cNvSpPr>
            <a:spLocks/>
          </p:cNvSpPr>
          <p:nvPr/>
        </p:nvSpPr>
        <p:spPr bwMode="auto">
          <a:xfrm>
            <a:off x="7116502" y="5425458"/>
            <a:ext cx="935999" cy="6477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900" dirty="0" err="1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Permissioning</a:t>
            </a:r>
            <a:endParaRPr lang="en-US" sz="900" dirty="0" smtClean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  <a:p>
            <a:pPr algn="ctr" defTabSz="457200"/>
            <a:r>
              <a:rPr lang="en-US" sz="900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Data</a:t>
            </a:r>
            <a:endParaRPr lang="en-US" sz="900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0648" y="2473571"/>
            <a:ext cx="900000" cy="2844000"/>
          </a:xfrm>
          <a:prstGeom prst="rect">
            <a:avLst/>
          </a:prstGeom>
          <a:solidFill>
            <a:srgbClr val="C6D9F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algn="ctr">
              <a:lnSpc>
                <a:spcPct val="80000"/>
              </a:lnSpc>
              <a:spcAft>
                <a:spcPts val="300"/>
              </a:spcAft>
              <a:defRPr sz="1400" b="1">
                <a:solidFill>
                  <a:srgbClr val="1F497D"/>
                </a:solidFill>
              </a:defRPr>
            </a:lvl1pPr>
          </a:lstStyle>
          <a:p>
            <a:pPr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Calibri"/>
              </a:rPr>
              <a:t>Caplin </a:t>
            </a:r>
            <a:endParaRPr kumimoji="0" lang="en-GB" sz="1200" b="1" i="0" u="none" strike="noStrike" kern="0" cap="none" spc="0" normalizeH="0" baseline="0" noProof="0" dirty="0" smtClean="0">
              <a:ln>
                <a:noFill/>
              </a:ln>
              <a:solidFill>
                <a:srgbClr val="1F497D"/>
              </a:solidFill>
              <a:effectLst/>
              <a:uLnTx/>
              <a:uFillTx/>
              <a:cs typeface="Calibri"/>
            </a:endParaRPr>
          </a:p>
          <a:p>
            <a:pPr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Calibri"/>
              </a:rPr>
              <a:t>Integration </a:t>
            </a:r>
          </a:p>
          <a:p>
            <a:pPr>
              <a:defRPr/>
            </a:pPr>
            <a:r>
              <a:rPr kumimoji="0" lang="en-GB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cs typeface="Calibri"/>
              </a:rPr>
              <a:t>Suite</a:t>
            </a:r>
            <a:endParaRPr kumimoji="0" lang="en-GB" sz="12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cs typeface="Calibri"/>
            </a:endParaRPr>
          </a:p>
          <a:p>
            <a:pPr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Calibri"/>
              </a:rPr>
              <a:t>Connectivity </a:t>
            </a:r>
            <a:endParaRPr kumimoji="0" lang="en-GB" sz="1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Calibri"/>
            </a:endParaRPr>
          </a:p>
          <a:p>
            <a:pPr>
              <a:defRPr/>
            </a:pPr>
            <a:r>
              <a:rPr kumimoji="0" lang="en-GB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Calibri"/>
              </a:rPr>
              <a:t>Toolkit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Calibri"/>
            </a:endParaRPr>
          </a:p>
        </p:txBody>
      </p:sp>
      <p:pic>
        <p:nvPicPr>
          <p:cNvPr id="24" name="Picture 23" descr="icon-intsu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36" y="4944044"/>
            <a:ext cx="381424" cy="219381"/>
          </a:xfrm>
          <a:prstGeom prst="rect">
            <a:avLst/>
          </a:prstGeom>
        </p:spPr>
      </p:pic>
      <p:sp>
        <p:nvSpPr>
          <p:cNvPr id="26" name="Rectangle 47"/>
          <p:cNvSpPr>
            <a:spLocks/>
          </p:cNvSpPr>
          <p:nvPr/>
        </p:nvSpPr>
        <p:spPr bwMode="auto">
          <a:xfrm>
            <a:off x="1752220" y="3144687"/>
            <a:ext cx="695505" cy="46800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800" b="1" dirty="0" smtClean="0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Liberator </a:t>
            </a:r>
            <a:r>
              <a:rPr lang="en-US" sz="800" b="1" dirty="0" err="1" smtClean="0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config</a:t>
            </a:r>
            <a:endParaRPr lang="en-US" sz="800" b="1" dirty="0">
              <a:solidFill>
                <a:schemeClr val="bg1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7" name="Rectangle 47"/>
          <p:cNvSpPr>
            <a:spLocks/>
          </p:cNvSpPr>
          <p:nvPr/>
        </p:nvSpPr>
        <p:spPr bwMode="auto">
          <a:xfrm>
            <a:off x="1752220" y="3713324"/>
            <a:ext cx="695505" cy="46800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800" b="1" dirty="0" smtClean="0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Transformer</a:t>
            </a:r>
          </a:p>
          <a:p>
            <a:pPr algn="ctr" defTabSz="457200"/>
            <a:r>
              <a:rPr lang="en-US" sz="800" b="1" dirty="0" err="1" smtClean="0">
                <a:solidFill>
                  <a:schemeClr val="bg1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config</a:t>
            </a:r>
            <a:endParaRPr lang="en-US" sz="800" b="1" dirty="0">
              <a:solidFill>
                <a:schemeClr val="bg1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28" name="Rectangle 47"/>
          <p:cNvSpPr>
            <a:spLocks/>
          </p:cNvSpPr>
          <p:nvPr/>
        </p:nvSpPr>
        <p:spPr bwMode="auto">
          <a:xfrm>
            <a:off x="1752220" y="4518893"/>
            <a:ext cx="695505" cy="648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800" b="1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Trading Integration Adapter</a:t>
            </a:r>
            <a:endParaRPr lang="en-US" sz="800" b="1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3413" y="2558867"/>
            <a:ext cx="1033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FFFF"/>
                </a:solidFill>
              </a:rPr>
              <a:t>Adapter Blade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2" name="Rectangle 35"/>
          <p:cNvSpPr>
            <a:spLocks/>
          </p:cNvSpPr>
          <p:nvPr/>
        </p:nvSpPr>
        <p:spPr bwMode="auto">
          <a:xfrm>
            <a:off x="6440097" y="2921549"/>
            <a:ext cx="467999" cy="280631"/>
          </a:xfrm>
          <a:prstGeom prst="rect">
            <a:avLst/>
          </a:prstGeom>
          <a:solidFill>
            <a:srgbClr val="C6D9F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700" b="1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Perms Service</a:t>
            </a:r>
            <a:endParaRPr lang="en-US" sz="700" b="1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55" name="Rectangle 35"/>
          <p:cNvSpPr>
            <a:spLocks/>
          </p:cNvSpPr>
          <p:nvPr/>
        </p:nvSpPr>
        <p:spPr bwMode="auto">
          <a:xfrm>
            <a:off x="6440099" y="3969428"/>
            <a:ext cx="467999" cy="280631"/>
          </a:xfrm>
          <a:prstGeom prst="rect">
            <a:avLst/>
          </a:prstGeom>
          <a:solidFill>
            <a:srgbClr val="C6D9F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700" b="1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Charts Service</a:t>
            </a:r>
            <a:endParaRPr lang="en-US" sz="700" b="1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56" name="Rectangle 35"/>
          <p:cNvSpPr>
            <a:spLocks/>
          </p:cNvSpPr>
          <p:nvPr/>
        </p:nvSpPr>
        <p:spPr bwMode="auto">
          <a:xfrm>
            <a:off x="5919615" y="3969428"/>
            <a:ext cx="467999" cy="280631"/>
          </a:xfrm>
          <a:prstGeom prst="rect">
            <a:avLst/>
          </a:prstGeom>
          <a:solidFill>
            <a:srgbClr val="C6D9F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700" b="1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Alerts Service</a:t>
            </a:r>
            <a:endParaRPr lang="en-US" sz="700" b="1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57" name="Rectangle 35"/>
          <p:cNvSpPr>
            <a:spLocks/>
          </p:cNvSpPr>
          <p:nvPr/>
        </p:nvSpPr>
        <p:spPr bwMode="auto">
          <a:xfrm>
            <a:off x="5392195" y="3969428"/>
            <a:ext cx="467999" cy="280631"/>
          </a:xfrm>
          <a:prstGeom prst="rect">
            <a:avLst/>
          </a:prstGeom>
          <a:solidFill>
            <a:srgbClr val="C6D9F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/>
        </p:spPr>
        <p:txBody>
          <a:bodyPr lIns="0" tIns="0" rIns="0" bIns="0" anchor="ctr"/>
          <a:lstStyle/>
          <a:p>
            <a:pPr algn="ctr" defTabSz="457200"/>
            <a:r>
              <a:rPr lang="en-US" sz="700" b="1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Refiner</a:t>
            </a:r>
          </a:p>
          <a:p>
            <a:pPr algn="ctr" defTabSz="457200"/>
            <a:r>
              <a:rPr lang="en-US" sz="700" b="1" dirty="0" smtClean="0">
                <a:latin typeface="Arial"/>
                <a:ea typeface="ヒラギノ角ゴ ProN W3" charset="0"/>
                <a:cs typeface="Arial"/>
                <a:sym typeface="Gill Sans" charset="0"/>
              </a:rPr>
              <a:t>Service</a:t>
            </a:r>
            <a:endParaRPr lang="en-US" sz="700" b="1" dirty="0"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7793" y="2317530"/>
            <a:ext cx="5410528" cy="299405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910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Blades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550" y="2247900"/>
            <a:ext cx="7715250" cy="3878264"/>
          </a:xfrm>
        </p:spPr>
        <p:txBody>
          <a:bodyPr>
            <a:normAutofit/>
          </a:bodyPr>
          <a:lstStyle/>
          <a:p>
            <a:r>
              <a:rPr lang="en-GB" dirty="0" smtClean="0"/>
              <a:t>What is a blade?</a:t>
            </a:r>
          </a:p>
          <a:p>
            <a:endParaRPr lang="en-GB" dirty="0"/>
          </a:p>
          <a:p>
            <a:pPr marL="0" indent="0" algn="ctr">
              <a:buNone/>
            </a:pPr>
            <a:endParaRPr lang="en-GB" i="1" dirty="0"/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976037" y="1417639"/>
            <a:ext cx="2882089" cy="45897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i="1" dirty="0" smtClean="0"/>
              <a:t>‘</a:t>
            </a:r>
            <a:r>
              <a:rPr lang="en-GB" i="1" dirty="0"/>
              <a:t>A blade is a re-usable software package </a:t>
            </a:r>
            <a:r>
              <a:rPr lang="en-GB" i="1" dirty="0" smtClean="0"/>
              <a:t>containing the configuration </a:t>
            </a:r>
            <a:r>
              <a:rPr lang="en-GB" i="1" dirty="0"/>
              <a:t>and/or binaries needed to implement a working feature of a trading system in a format that can be deployed in the </a:t>
            </a:r>
            <a:endParaRPr lang="en-GB" i="1" dirty="0" smtClean="0"/>
          </a:p>
          <a:p>
            <a:pPr algn="ctr">
              <a:lnSpc>
                <a:spcPct val="150000"/>
              </a:lnSpc>
            </a:pPr>
            <a:r>
              <a:rPr lang="en-GB" i="1" dirty="0" smtClean="0"/>
              <a:t>Caplin </a:t>
            </a:r>
            <a:r>
              <a:rPr lang="en-GB" i="1" dirty="0"/>
              <a:t>Deployment Framework</a:t>
            </a:r>
            <a:r>
              <a:rPr lang="en-GB" i="1" dirty="0" smtClean="0"/>
              <a:t>’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931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Blades</a:t>
            </a:r>
            <a:endParaRPr lang="en-GB" dirty="0"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712309126"/>
              </p:ext>
            </p:extLst>
          </p:nvPr>
        </p:nvGraphicFramePr>
        <p:xfrm>
          <a:off x="1162049" y="1649844"/>
          <a:ext cx="7134225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579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Where do we get Blades from?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38249"/>
          </a:xfrm>
        </p:spPr>
        <p:txBody>
          <a:bodyPr>
            <a:normAutofit/>
          </a:bodyPr>
          <a:lstStyle/>
          <a:p>
            <a:r>
              <a:rPr lang="en-GB" sz="2400" dirty="0" smtClean="0"/>
              <a:t>Built-in blades that come in the Deployment Framework </a:t>
            </a:r>
            <a:endParaRPr lang="en-GB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959" y="2185988"/>
            <a:ext cx="7098765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422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Blade Types</a:t>
            </a:r>
            <a:endParaRPr lang="en-GB" dirty="0"/>
          </a:p>
        </p:txBody>
      </p:sp>
      <p:sp>
        <p:nvSpPr>
          <p:cNvPr id="16" name="Rounded Rectangle 15"/>
          <p:cNvSpPr/>
          <p:nvPr/>
        </p:nvSpPr>
        <p:spPr>
          <a:xfrm>
            <a:off x="944592" y="1880561"/>
            <a:ext cx="7198744" cy="11171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75871" rIns="504753" bIns="175871" numCol="1" spcCol="1270" anchor="t" anchorCtr="0">
            <a:noAutofit/>
          </a:bodyPr>
          <a:lstStyle/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dirty="0" smtClean="0"/>
              <a:t>Liberator JMX</a:t>
            </a:r>
            <a:endParaRPr lang="en-GB" sz="1200" b="1" kern="1200" dirty="0"/>
          </a:p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dirty="0" smtClean="0"/>
              <a:t>HTTPS</a:t>
            </a:r>
            <a:endParaRPr lang="en-GB" sz="1200" b="1" kern="1200" dirty="0"/>
          </a:p>
          <a:p>
            <a:pPr marL="228600" lvl="2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dirty="0" smtClean="0"/>
              <a:t>All built in blades are configuration only</a:t>
            </a:r>
            <a:endParaRPr lang="en-GB" sz="1200" b="1" kern="1200" dirty="0"/>
          </a:p>
        </p:txBody>
      </p:sp>
      <p:sp>
        <p:nvSpPr>
          <p:cNvPr id="17" name="Rectangle 16"/>
          <p:cNvSpPr/>
          <p:nvPr/>
        </p:nvSpPr>
        <p:spPr>
          <a:xfrm>
            <a:off x="646980" y="1501016"/>
            <a:ext cx="3666228" cy="513261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40419" tIns="102319" rIns="140419" bIns="102319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kern="1200" dirty="0" smtClean="0"/>
              <a:t>Configuration only</a:t>
            </a:r>
            <a:endParaRPr lang="en-GB" sz="2000" kern="1200" dirty="0"/>
          </a:p>
        </p:txBody>
      </p:sp>
      <p:sp>
        <p:nvSpPr>
          <p:cNvPr id="18" name="Rounded Rectangle 17"/>
          <p:cNvSpPr/>
          <p:nvPr/>
        </p:nvSpPr>
        <p:spPr>
          <a:xfrm>
            <a:off x="944592" y="3319015"/>
            <a:ext cx="7198744" cy="11171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75871" rIns="504753" bIns="175871" numCol="1" spcCol="1270" anchor="t" anchorCtr="0">
            <a:noAutofit/>
          </a:bodyPr>
          <a:lstStyle/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dirty="0" smtClean="0"/>
              <a:t>Permissioning Service</a:t>
            </a:r>
            <a:endParaRPr lang="en-GB" sz="1200" b="1" kern="1200" dirty="0"/>
          </a:p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dirty="0" err="1" smtClean="0"/>
              <a:t>RefinerService</a:t>
            </a:r>
            <a:endParaRPr lang="en-GB" sz="1200" b="1" kern="1200" dirty="0"/>
          </a:p>
          <a:p>
            <a:pPr marL="228600" lvl="2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dirty="0" smtClean="0"/>
              <a:t>These blades cause the Liberator or the Transformer to load the blade module</a:t>
            </a:r>
            <a:endParaRPr lang="en-GB" sz="1200" b="1" kern="1200" dirty="0"/>
          </a:p>
        </p:txBody>
      </p:sp>
      <p:sp>
        <p:nvSpPr>
          <p:cNvPr id="19" name="Rectangle 18"/>
          <p:cNvSpPr/>
          <p:nvPr/>
        </p:nvSpPr>
        <p:spPr>
          <a:xfrm>
            <a:off x="646980" y="2879088"/>
            <a:ext cx="3666228" cy="513261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40419" tIns="102319" rIns="140419" bIns="102319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kern="1200" dirty="0" smtClean="0"/>
              <a:t>Module Blades</a:t>
            </a:r>
            <a:endParaRPr lang="en-GB" sz="2000" kern="1200" dirty="0"/>
          </a:p>
        </p:txBody>
      </p:sp>
      <p:sp>
        <p:nvSpPr>
          <p:cNvPr id="20" name="Rounded Rectangle 19"/>
          <p:cNvSpPr/>
          <p:nvPr/>
        </p:nvSpPr>
        <p:spPr>
          <a:xfrm>
            <a:off x="944592" y="4714340"/>
            <a:ext cx="7198744" cy="111711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75871" rIns="504753" bIns="175871" numCol="1" spcCol="1270" anchor="t" anchorCtr="0">
            <a:noAutofit/>
          </a:bodyPr>
          <a:lstStyle/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dirty="0" err="1" smtClean="0"/>
              <a:t>RMDSAdapter</a:t>
            </a:r>
            <a:endParaRPr lang="en-GB" sz="1200" b="1" kern="1200" dirty="0"/>
          </a:p>
          <a:p>
            <a:pPr marL="171450" lvl="1" indent="-171450" algn="l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dirty="0" smtClean="0"/>
              <a:t>CIS generated blades</a:t>
            </a:r>
            <a:endParaRPr lang="en-GB" sz="1200" b="1" kern="1200" dirty="0"/>
          </a:p>
          <a:p>
            <a:pPr marL="228600" lvl="2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200" b="1" kern="1200" dirty="0" smtClean="0"/>
              <a:t>These supply data to the Liberator and/or Transformer</a:t>
            </a:r>
            <a:endParaRPr lang="en-GB" sz="1200" b="1" kern="1200" dirty="0"/>
          </a:p>
        </p:txBody>
      </p:sp>
      <p:sp>
        <p:nvSpPr>
          <p:cNvPr id="21" name="Rectangle 20"/>
          <p:cNvSpPr/>
          <p:nvPr/>
        </p:nvSpPr>
        <p:spPr>
          <a:xfrm>
            <a:off x="646980" y="4326169"/>
            <a:ext cx="3666228" cy="513261"/>
          </a:xfrm>
          <a:prstGeom prst="rect">
            <a:avLst/>
          </a:pr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2">
            <a:schemeClr val="dk2">
              <a:hueOff val="0"/>
              <a:satOff val="0"/>
              <a:lumOff val="0"/>
              <a:alphaOff val="0"/>
            </a:schemeClr>
          </a:fillRef>
          <a:effectRef idx="1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40419" tIns="102319" rIns="140419" bIns="102319" numCol="1" spcCol="1270" anchor="ctr" anchorCtr="0">
            <a:noAutofit/>
          </a:bodyPr>
          <a:lstStyle/>
          <a:p>
            <a:pPr lvl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000" kern="1200" dirty="0" smtClean="0"/>
              <a:t>Integration Adapter Blades</a:t>
            </a:r>
            <a:endParaRPr lang="en-GB" sz="2000" kern="1200" dirty="0"/>
          </a:p>
        </p:txBody>
      </p:sp>
    </p:spTree>
    <p:extLst>
      <p:ext uri="{BB962C8B-B14F-4D97-AF65-F5344CB8AC3E}">
        <p14:creationId xmlns:p14="http://schemas.microsoft.com/office/powerpoint/2010/main" val="374204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480</Words>
  <Application>Microsoft Office PowerPoint</Application>
  <PresentationFormat>On-screen Show (4:3)</PresentationFormat>
  <Paragraphs>129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4-3-pp-pres</vt:lpstr>
      <vt:lpstr>Deployment Framework</vt:lpstr>
      <vt:lpstr>Deployment Framework</vt:lpstr>
      <vt:lpstr>Deployment Framework</vt:lpstr>
      <vt:lpstr>Used to Deploy Components and Features</vt:lpstr>
      <vt:lpstr>Caplin Platform and CIS</vt:lpstr>
      <vt:lpstr>Blades</vt:lpstr>
      <vt:lpstr>Blades</vt:lpstr>
      <vt:lpstr>Where do we get Blades from?</vt:lpstr>
      <vt:lpstr>Blade Types</vt:lpstr>
      <vt:lpstr>Framework commands</vt:lpstr>
      <vt:lpstr>Customisation</vt:lpstr>
      <vt:lpstr>Example Customisation  Debug Logging</vt:lpstr>
      <vt:lpstr>Example Customisation  Changing a Port Number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2013-10-06T12:39:29Z</dcterms:created>
  <dcterms:modified xsi:type="dcterms:W3CDTF">2013-10-06T12:39:40Z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